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77"/>
  </p:notesMasterIdLst>
  <p:handoutMasterIdLst>
    <p:handoutMasterId r:id="rId78"/>
  </p:handoutMasterIdLst>
  <p:sldIdLst>
    <p:sldId id="385" r:id="rId5"/>
    <p:sldId id="387" r:id="rId6"/>
    <p:sldId id="386" r:id="rId7"/>
    <p:sldId id="389" r:id="rId8"/>
    <p:sldId id="388" r:id="rId9"/>
    <p:sldId id="390" r:id="rId10"/>
    <p:sldId id="391" r:id="rId11"/>
    <p:sldId id="392" r:id="rId12"/>
    <p:sldId id="393" r:id="rId13"/>
    <p:sldId id="395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11" r:id="rId30"/>
    <p:sldId id="412" r:id="rId31"/>
    <p:sldId id="413" r:id="rId32"/>
    <p:sldId id="414" r:id="rId33"/>
    <p:sldId id="415" r:id="rId34"/>
    <p:sldId id="416" r:id="rId35"/>
    <p:sldId id="417" r:id="rId36"/>
    <p:sldId id="418" r:id="rId37"/>
    <p:sldId id="422" r:id="rId38"/>
    <p:sldId id="419" r:id="rId39"/>
    <p:sldId id="420" r:id="rId40"/>
    <p:sldId id="423" r:id="rId41"/>
    <p:sldId id="424" r:id="rId42"/>
    <p:sldId id="421" r:id="rId43"/>
    <p:sldId id="429" r:id="rId44"/>
    <p:sldId id="427" r:id="rId45"/>
    <p:sldId id="425" r:id="rId46"/>
    <p:sldId id="426" r:id="rId47"/>
    <p:sldId id="428" r:id="rId48"/>
    <p:sldId id="435" r:id="rId49"/>
    <p:sldId id="434" r:id="rId50"/>
    <p:sldId id="430" r:id="rId51"/>
    <p:sldId id="431" r:id="rId52"/>
    <p:sldId id="432" r:id="rId53"/>
    <p:sldId id="433" r:id="rId54"/>
    <p:sldId id="436" r:id="rId55"/>
    <p:sldId id="437" r:id="rId56"/>
    <p:sldId id="439" r:id="rId57"/>
    <p:sldId id="440" r:id="rId58"/>
    <p:sldId id="438" r:id="rId59"/>
    <p:sldId id="441" r:id="rId60"/>
    <p:sldId id="442" r:id="rId61"/>
    <p:sldId id="443" r:id="rId62"/>
    <p:sldId id="444" r:id="rId63"/>
    <p:sldId id="445" r:id="rId64"/>
    <p:sldId id="446" r:id="rId65"/>
    <p:sldId id="447" r:id="rId66"/>
    <p:sldId id="448" r:id="rId67"/>
    <p:sldId id="449" r:id="rId68"/>
    <p:sldId id="450" r:id="rId69"/>
    <p:sldId id="451" r:id="rId70"/>
    <p:sldId id="452" r:id="rId71"/>
    <p:sldId id="453" r:id="rId72"/>
    <p:sldId id="454" r:id="rId73"/>
    <p:sldId id="455" r:id="rId74"/>
    <p:sldId id="456" r:id="rId75"/>
    <p:sldId id="457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3" pos="4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9D9D9"/>
    <a:srgbClr val="FF0066"/>
    <a:srgbClr val="B7472A"/>
    <a:srgbClr val="F5F5F5"/>
    <a:srgbClr val="D24726"/>
    <a:srgbClr val="9FCDB3"/>
    <a:srgbClr val="217346"/>
    <a:srgbClr val="F3F2F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8" autoAdjust="0"/>
    <p:restoredTop sz="94560"/>
  </p:normalViewPr>
  <p:slideViewPr>
    <p:cSldViewPr snapToGrid="0">
      <p:cViewPr>
        <p:scale>
          <a:sx n="75" d="100"/>
          <a:sy n="75" d="100"/>
        </p:scale>
        <p:origin x="1238" y="206"/>
      </p:cViewPr>
      <p:guideLst>
        <p:guide orient="horz" pos="2880"/>
        <p:guide pos="480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microsoft.com/office/2018/10/relationships/authors" Target="author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handoutMaster" Target="handoutMasters/handoutMaster1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6" y="2551176"/>
            <a:ext cx="9922447" cy="914400"/>
          </a:xfrm>
        </p:spPr>
        <p:txBody>
          <a:bodyPr/>
          <a:lstStyle>
            <a:lvl1pPr>
              <a:defRPr sz="5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7D0E1-EAED-8E08-24BA-8F930364BA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056" y="3575304"/>
            <a:ext cx="9921943" cy="862012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76CD4A8-8154-0AA2-A2AB-9AD82CD740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9483" y="128907"/>
            <a:ext cx="2369315" cy="86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11210543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6811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04E943F-C687-D3B3-4E36-65D69E3E2F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2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70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3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430609"/>
            <a:ext cx="11210544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056" y="1447800"/>
            <a:ext cx="11210543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9099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3042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39A1B-8AD1-2C34-AB40-00704468E828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2">
              <a:lumMod val="2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696" userDrawn="1">
          <p15:clr>
            <a:srgbClr val="F26B43"/>
          </p15:clr>
        </p15:guide>
        <p15:guide id="7" pos="3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tailwindcss.com/docs/installation/using-vite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7791061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1761" y="1679510"/>
            <a:ext cx="64287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50" dirty="0" smtClean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l Sans MT" panose="020B0502020104020203" pitchFamily="34" charset="0"/>
              </a:rPr>
              <a:t>Welcome to React </a:t>
            </a:r>
            <a:r>
              <a:rPr lang="en-US" sz="9600" b="1" spc="50" dirty="0" err="1" smtClean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l Sans MT" panose="020B0502020104020203" pitchFamily="34" charset="0"/>
              </a:rPr>
              <a:t>js</a:t>
            </a:r>
            <a:endParaRPr lang="en-US" sz="9600" b="1" spc="50" dirty="0">
              <a:ln w="0"/>
              <a:solidFill>
                <a:schemeClr val="bg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ll Sans MT" panose="020B05020201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15" y="1234244"/>
            <a:ext cx="3937519" cy="39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7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Characteristics of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57" y="1777095"/>
            <a:ext cx="11116828" cy="40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0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Component-Based Architecture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04" y="1884140"/>
            <a:ext cx="5728018" cy="38261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189" y="1884140"/>
            <a:ext cx="5653187" cy="382619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632338" y="3438009"/>
            <a:ext cx="895739" cy="718457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8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2.  Virtual DOM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803" y="2894546"/>
            <a:ext cx="7521654" cy="3692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2837" y="1340358"/>
            <a:ext cx="11113868" cy="1423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uses a </a:t>
            </a:r>
            <a:r>
              <a:rPr lang="en-US" sz="2000" b="1" dirty="0">
                <a:latin typeface="Gill Sans MT" panose="020B0502020104020203" pitchFamily="34" charset="0"/>
              </a:rPr>
              <a:t>Virtual DOM</a:t>
            </a:r>
            <a:r>
              <a:rPr lang="en-US" sz="2000" dirty="0">
                <a:latin typeface="Gill Sans MT" panose="020B0502020104020203" pitchFamily="34" charset="0"/>
              </a:rPr>
              <a:t> to update only the changed parts of the UI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Improves speed by avoiding direct manipulation of the Real DOM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Example: Updating a single item in a list does not reload the entire page.</a:t>
            </a:r>
          </a:p>
        </p:txBody>
      </p:sp>
    </p:spTree>
    <p:extLst>
      <p:ext uri="{BB962C8B-B14F-4D97-AF65-F5344CB8AC3E}">
        <p14:creationId xmlns:p14="http://schemas.microsoft.com/office/powerpoint/2010/main" val="203801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3. JSX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176" y="1386534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JSX 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 and XML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JSX allows writing </a:t>
            </a:r>
            <a:r>
              <a:rPr lang="en-US" sz="2000" b="1" dirty="0">
                <a:latin typeface="Gill Sans MT" panose="020B0502020104020203" pitchFamily="34" charset="0"/>
              </a:rPr>
              <a:t>HTML-like syntax inside JavaScript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Makes UI development </a:t>
            </a:r>
            <a:r>
              <a:rPr lang="en-US" sz="2000" b="1" dirty="0">
                <a:latin typeface="Gill Sans MT" panose="020B0502020104020203" pitchFamily="34" charset="0"/>
              </a:rPr>
              <a:t>more readable and declarative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418" y="3294133"/>
            <a:ext cx="7973538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4. One Way Data Binding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0507" y="1209251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Data flows in </a:t>
            </a:r>
            <a:r>
              <a:rPr lang="en-US" sz="2000" b="1" dirty="0">
                <a:latin typeface="Gill Sans MT" panose="020B0502020104020203" pitchFamily="34" charset="0"/>
              </a:rPr>
              <a:t>one direction (from parent to child components</a:t>
            </a:r>
            <a:r>
              <a:rPr lang="en-US" sz="2000" b="1" dirty="0" smtClean="0">
                <a:latin typeface="Gill Sans MT" panose="020B0502020104020203" pitchFamily="34" charset="0"/>
              </a:rPr>
              <a:t>)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Example: A </a:t>
            </a:r>
            <a:r>
              <a:rPr lang="en-US" sz="2000" b="1" dirty="0">
                <a:latin typeface="Gill Sans MT" panose="020B0502020104020203" pitchFamily="34" charset="0"/>
              </a:rPr>
              <a:t>parent component</a:t>
            </a:r>
            <a:r>
              <a:rPr lang="en-US" sz="2000" dirty="0">
                <a:latin typeface="Gill Sans MT" panose="020B0502020104020203" pitchFamily="34" charset="0"/>
              </a:rPr>
              <a:t> passes data to a </a:t>
            </a:r>
            <a:r>
              <a:rPr lang="en-US" sz="2000" b="1" dirty="0">
                <a:latin typeface="Gill Sans MT" panose="020B0502020104020203" pitchFamily="34" charset="0"/>
              </a:rPr>
              <a:t>child component</a:t>
            </a:r>
            <a:r>
              <a:rPr lang="en-US" sz="2000" dirty="0">
                <a:latin typeface="Gill Sans MT" panose="020B0502020104020203" pitchFamily="34" charset="0"/>
              </a:rPr>
              <a:t> via </a:t>
            </a:r>
            <a:r>
              <a:rPr lang="en-US" sz="2000" dirty="0" smtClean="0">
                <a:latin typeface="Gill Sans MT" panose="020B0502020104020203" pitchFamily="34" charset="0"/>
              </a:rPr>
              <a:t>props.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454" y="2546482"/>
            <a:ext cx="8453168" cy="364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7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5. Declarative UI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176" y="1386534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</a:t>
            </a:r>
            <a:r>
              <a:rPr lang="en-US" sz="2000" b="1" dirty="0">
                <a:latin typeface="Gill Sans MT" panose="020B0502020104020203" pitchFamily="34" charset="0"/>
              </a:rPr>
              <a:t>automatically updates the UI</a:t>
            </a:r>
            <a:r>
              <a:rPr lang="en-US" sz="2000" dirty="0">
                <a:latin typeface="Gill Sans MT" panose="020B0502020104020203" pitchFamily="34" charset="0"/>
              </a:rPr>
              <a:t> when data (state) changes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Developers only describe </a:t>
            </a:r>
            <a:r>
              <a:rPr lang="en-US" sz="2000" b="1" dirty="0">
                <a:latin typeface="Gill Sans MT" panose="020B0502020104020203" pitchFamily="34" charset="0"/>
              </a:rPr>
              <a:t>what</a:t>
            </a:r>
            <a:r>
              <a:rPr lang="en-US" sz="2000" dirty="0">
                <a:latin typeface="Gill Sans MT" panose="020B0502020104020203" pitchFamily="34" charset="0"/>
              </a:rPr>
              <a:t> the UI should look like, and React handles the rest.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044" y="3143282"/>
            <a:ext cx="8426131" cy="278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7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Applications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253" y="1352759"/>
            <a:ext cx="5787035" cy="517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0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Installing React.js with </a:t>
            </a:r>
            <a:r>
              <a:rPr lang="en-US" sz="3600" b="1" dirty="0" err="1">
                <a:solidFill>
                  <a:srgbClr val="0070C0"/>
                </a:solidFill>
                <a:latin typeface="Gill Sans MT" panose="020B0502020104020203" pitchFamily="34" charset="0"/>
              </a:rPr>
              <a:t>Vite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latin typeface="Gill Sans MT" panose="020B0502020104020203" pitchFamily="34" charset="0"/>
              </a:rPr>
              <a:t>Vite</a:t>
            </a:r>
            <a:r>
              <a:rPr lang="en-US" sz="2000" dirty="0" smtClean="0">
                <a:latin typeface="Gill Sans MT" panose="020B0502020104020203" pitchFamily="34" charset="0"/>
              </a:rPr>
              <a:t> is frontend build tool and development server.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latin typeface="Gill Sans MT" panose="020B0502020104020203" pitchFamily="34" charset="0"/>
              </a:rPr>
              <a:t>Vite</a:t>
            </a:r>
            <a:r>
              <a:rPr lang="en-US" sz="2000" dirty="0">
                <a:latin typeface="Gill Sans MT" panose="020B0502020104020203" pitchFamily="34" charset="0"/>
              </a:rPr>
              <a:t> is a </a:t>
            </a:r>
            <a:r>
              <a:rPr lang="en-US" sz="2000" b="1" dirty="0">
                <a:latin typeface="Gill Sans MT" panose="020B0502020104020203" pitchFamily="34" charset="0"/>
              </a:rPr>
              <a:t>faster and </a:t>
            </a:r>
            <a:r>
              <a:rPr lang="en-US" sz="2000" b="1" dirty="0" smtClean="0">
                <a:latin typeface="Gill Sans MT" panose="020B0502020104020203" pitchFamily="34" charset="0"/>
              </a:rPr>
              <a:t>lightweight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provides </a:t>
            </a:r>
            <a:r>
              <a:rPr lang="en-US" sz="2000" b="1" dirty="0">
                <a:latin typeface="Gill Sans MT" panose="020B0502020104020203" pitchFamily="34" charset="0"/>
              </a:rPr>
              <a:t>better performance and a smoother developer experience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63" y="3280519"/>
            <a:ext cx="2843412" cy="2843412"/>
          </a:xfrm>
          <a:prstGeom prst="rect">
            <a:avLst/>
          </a:prstGeom>
        </p:spPr>
      </p:pic>
      <p:sp>
        <p:nvSpPr>
          <p:cNvPr id="3" name="Plus 2"/>
          <p:cNvSpPr/>
          <p:nvPr/>
        </p:nvSpPr>
        <p:spPr>
          <a:xfrm>
            <a:off x="4198775" y="3280519"/>
            <a:ext cx="2920482" cy="2509934"/>
          </a:xfrm>
          <a:prstGeom prst="mathPlu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457" y="3280519"/>
            <a:ext cx="2876951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3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Step-1: Install Node.js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Before installing React, make sure </a:t>
            </a:r>
            <a:r>
              <a:rPr lang="en-US" sz="2000" b="1" dirty="0">
                <a:latin typeface="Gill Sans MT" panose="020B0502020104020203" pitchFamily="34" charset="0"/>
              </a:rPr>
              <a:t>Node.js</a:t>
            </a:r>
            <a:r>
              <a:rPr lang="en-US" sz="2000" dirty="0">
                <a:latin typeface="Gill Sans MT" panose="020B0502020104020203" pitchFamily="34" charset="0"/>
              </a:rPr>
              <a:t> is installed on your system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installation open </a:t>
            </a:r>
            <a:r>
              <a:rPr lang="en-US" sz="2000" b="1" dirty="0" smtClean="0">
                <a:latin typeface="Gill Sans MT" panose="020B0502020104020203" pitchFamily="34" charset="0"/>
              </a:rPr>
              <a:t>command prompt </a:t>
            </a:r>
            <a:r>
              <a:rPr lang="en-US" sz="2000" dirty="0" smtClean="0">
                <a:latin typeface="Gill Sans MT" panose="020B0502020104020203" pitchFamily="34" charset="0"/>
              </a:rPr>
              <a:t>(</a:t>
            </a:r>
            <a:r>
              <a:rPr lang="en-US" sz="2000" dirty="0" err="1" smtClean="0">
                <a:latin typeface="Gill Sans MT" panose="020B0502020104020203" pitchFamily="34" charset="0"/>
              </a:rPr>
              <a:t>cmd</a:t>
            </a:r>
            <a:r>
              <a:rPr lang="en-US" sz="2000" dirty="0" smtClean="0">
                <a:latin typeface="Gill Sans MT" panose="020B0502020104020203" pitchFamily="34" charset="0"/>
              </a:rPr>
              <a:t>) to check the version of installed node .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smtClean="0">
                <a:latin typeface="Gill Sans MT" panose="020B0502020104020203" pitchFamily="34" charset="0"/>
              </a:rPr>
              <a:t>node -v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107" y="3616658"/>
            <a:ext cx="5839640" cy="17147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3659526"/>
            <a:ext cx="4448796" cy="162900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4500" y="5641001"/>
            <a:ext cx="11113868" cy="499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👉 </a:t>
            </a:r>
            <a:r>
              <a:rPr lang="en-US" sz="2000" b="1" dirty="0"/>
              <a:t>If not installed, download it from</a:t>
            </a:r>
            <a:r>
              <a:rPr lang="en-US" sz="2000" b="1" dirty="0" smtClean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https://nodejs.org/</a:t>
            </a:r>
            <a:endParaRPr lang="en-US" sz="20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07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Step-2: Create a New Folder (name-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Reactjs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a new folder inside web tech program training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Name of the folder - </a:t>
            </a:r>
            <a:r>
              <a:rPr lang="en-US" sz="2000" dirty="0" err="1" smtClean="0">
                <a:latin typeface="Gill Sans MT" panose="020B0502020104020203" pitchFamily="34" charset="0"/>
              </a:rPr>
              <a:t>Reactjs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2685005"/>
            <a:ext cx="7783585" cy="36438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153747" y="5467739"/>
            <a:ext cx="4590661" cy="3918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744408" y="5187820"/>
            <a:ext cx="951722" cy="4758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23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DAY-1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What is React.js?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History of 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Why do we need React.js?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Without React.js vs With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Prerequisites for Learning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Library vs </a:t>
            </a:r>
            <a:r>
              <a:rPr lang="en-US" dirty="0" smtClean="0">
                <a:latin typeface="Gill Sans MT" panose="020B0502020104020203" pitchFamily="34" charset="0"/>
              </a:rPr>
              <a:t>Framework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latin typeface="Gill Sans MT" panose="020B0502020104020203" pitchFamily="34" charset="0"/>
              </a:rPr>
              <a:t>SPA vs MPA (Single Page Applications vs Multi Page Applications</a:t>
            </a:r>
            <a:r>
              <a:rPr lang="fr-FR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Characteristics of </a:t>
            </a:r>
            <a:r>
              <a:rPr lang="en-US" dirty="0" smtClean="0">
                <a:latin typeface="Gill Sans MT" panose="020B0502020104020203" pitchFamily="34" charset="0"/>
              </a:rPr>
              <a:t>React.js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>
                <a:latin typeface="Gill Sans MT" panose="020B0502020104020203" pitchFamily="34" charset="0"/>
              </a:rPr>
              <a:t>Virtual DOM vs Real </a:t>
            </a:r>
            <a:r>
              <a:rPr lang="pt-BR" dirty="0" smtClean="0">
                <a:latin typeface="Gill Sans MT" panose="020B0502020104020203" pitchFamily="34" charset="0"/>
              </a:rPr>
              <a:t>DOM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React.js Applications (Where React is Used</a:t>
            </a:r>
            <a:r>
              <a:rPr lang="en-US" dirty="0" smtClean="0">
                <a:latin typeface="Gill Sans MT" panose="020B0502020104020203" pitchFamily="34" charset="0"/>
              </a:rPr>
              <a:t>?)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Installing React.js with </a:t>
            </a:r>
            <a:r>
              <a:rPr lang="en-US" dirty="0" err="1" smtClean="0">
                <a:latin typeface="Gill Sans MT" panose="020B0502020104020203" pitchFamily="34" charset="0"/>
              </a:rPr>
              <a:t>Vite</a:t>
            </a:r>
            <a:endParaRPr lang="en-US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Step-3: Open this folder inside the vs code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Click Terminal – New Terminal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Click (+) icon and open the </a:t>
            </a:r>
            <a:r>
              <a:rPr lang="en-US" sz="2000" b="1" dirty="0" smtClean="0">
                <a:latin typeface="Gill Sans MT" panose="020B0502020104020203" pitchFamily="34" charset="0"/>
              </a:rPr>
              <a:t>command prompt </a:t>
            </a:r>
            <a:r>
              <a:rPr lang="en-US" sz="2000" dirty="0" smtClean="0">
                <a:latin typeface="Gill Sans MT" panose="020B0502020104020203" pitchFamily="34" charset="0"/>
              </a:rPr>
              <a:t>not </a:t>
            </a:r>
            <a:r>
              <a:rPr lang="en-US" sz="2000" dirty="0" err="1" smtClean="0">
                <a:latin typeface="Gill Sans MT" panose="020B0502020104020203" pitchFamily="34" charset="0"/>
              </a:rPr>
              <a:t>Powershell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659223"/>
            <a:ext cx="4748048" cy="28726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439" y="2659223"/>
            <a:ext cx="6072605" cy="299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65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210544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Step-4: Run the following command in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cmd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961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create </a:t>
            </a:r>
            <a:r>
              <a:rPr lang="en-US" sz="2000" b="1" dirty="0" err="1" smtClean="0">
                <a:latin typeface="Gill Sans MT" panose="020B0502020104020203" pitchFamily="34" charset="0"/>
              </a:rPr>
              <a:t>vite@latest</a:t>
            </a:r>
            <a:endParaRPr lang="en-US" sz="2000" b="1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just enter on keyboard.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64" y="2942032"/>
            <a:ext cx="10377814" cy="261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4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Packages and Project Name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will ask to install some packages, you have to give the permission by typing: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Ok to proceed: 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after hitting enter it will ask for project name.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Give the project name whatever you want.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-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Project name</a:t>
            </a:r>
            <a:r>
              <a:rPr lang="en-US" sz="2000" dirty="0" smtClean="0">
                <a:latin typeface="Gill Sans MT" panose="020B0502020104020203" pitchFamily="34" charset="0"/>
              </a:rPr>
              <a:t>: </a:t>
            </a:r>
            <a:r>
              <a:rPr lang="en-US" sz="2000" b="1" dirty="0" smtClean="0">
                <a:latin typeface="Gill Sans MT" panose="020B0502020104020203" pitchFamily="34" charset="0"/>
              </a:rPr>
              <a:t>my-first-create-app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632418"/>
            <a:ext cx="10882646" cy="270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0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Select a framework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giving name it will ask the select a framework.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Only Select – </a:t>
            </a:r>
            <a:r>
              <a:rPr lang="en-US" sz="2000" b="1" dirty="0" smtClean="0">
                <a:latin typeface="Gill Sans MT" panose="020B0502020104020203" pitchFamily="34" charset="0"/>
              </a:rPr>
              <a:t>React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How to select ? – Use down arrow key on keyboard for selecting option react option.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Select a framework: </a:t>
            </a:r>
            <a:r>
              <a:rPr lang="en-US" sz="2000" b="1" dirty="0" smtClean="0">
                <a:latin typeface="Gill Sans MT" panose="020B0502020104020203" pitchFamily="34" charset="0"/>
              </a:rPr>
              <a:t>React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43" y="3731206"/>
            <a:ext cx="11124655" cy="282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1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 Select a variant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176" y="1330549"/>
            <a:ext cx="111138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selecting a framework it will ask for you variant.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Variant is nothing but which language you are going to use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How to select ? – Use down arrow key on keyboard for selecting option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</a:t>
            </a:r>
            <a:r>
              <a:rPr lang="en-US" sz="2000" dirty="0" smtClean="0">
                <a:latin typeface="Gill Sans MT" panose="020B0502020104020203" pitchFamily="34" charset="0"/>
              </a:rPr>
              <a:t> option.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For Example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Select a variant: 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Javascript (✅)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Don’t select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Javascript+swc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(❌)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76" y="3731206"/>
            <a:ext cx="10808393" cy="268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Step-6: 3 commands will be created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4420" y="2328609"/>
            <a:ext cx="382555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it will create one folder inside the main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will able to see the 3 commands in the terminal.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Now use step-7 on next slide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550" y="1913025"/>
            <a:ext cx="7305674" cy="41732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06686" y="2174033"/>
            <a:ext cx="1716915" cy="56916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223601" y="5013649"/>
            <a:ext cx="2939060" cy="10726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6223601" y="2174033"/>
            <a:ext cx="597077" cy="121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9184473" y="5190931"/>
            <a:ext cx="597077" cy="121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94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Step-7: Use first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9" y="1600867"/>
            <a:ext cx="11204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</a:t>
            </a:r>
            <a:r>
              <a:rPr lang="en-US" sz="2000" b="1" dirty="0" smtClean="0">
                <a:latin typeface="Gill Sans MT" panose="020B0502020104020203" pitchFamily="34" charset="0"/>
              </a:rPr>
              <a:t>first command </a:t>
            </a:r>
            <a:r>
              <a:rPr lang="en-US" sz="2000" dirty="0" smtClean="0">
                <a:latin typeface="Gill Sans MT" panose="020B0502020104020203" pitchFamily="34" charset="0"/>
              </a:rPr>
              <a:t>and paste in cmd.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hit enter on the keyboard.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93" y="3108786"/>
            <a:ext cx="11617611" cy="306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Step-8: Use second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are entered in the react project folder.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second command and paste into the cmd.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hit enter, it will install important packages which will help to run the react project.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 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install </a:t>
            </a:r>
            <a:r>
              <a:rPr lang="en-US" sz="2000" dirty="0" smtClean="0">
                <a:latin typeface="Gill Sans MT" panose="020B0502020104020203" pitchFamily="34" charset="0"/>
              </a:rPr>
              <a:t>(It will create one node-modules folder)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It will take some tine to install the packages. so wait for some time. (It might takes some minutes also, it depends upon your internet speed)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93" y="4305201"/>
            <a:ext cx="5701005" cy="22218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569" y="4404128"/>
            <a:ext cx="5388963" cy="203399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386549" y="5038531"/>
            <a:ext cx="1073020" cy="53184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0" y="3894733"/>
            <a:ext cx="2256663" cy="50939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After Installation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5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Step-9: Use third and last command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can right side image, your folder structure will look like this.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That means you have created your first react app.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To run react project you need last command copy the command and hit enter.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Command: </a:t>
            </a:r>
            <a:r>
              <a:rPr lang="en-US" sz="2000" b="1" dirty="0" err="1" smtClean="0"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latin typeface="Gill Sans MT" panose="020B0502020104020203" pitchFamily="34" charset="0"/>
              </a:rPr>
              <a:t> run dev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9" y="3796753"/>
            <a:ext cx="10803563" cy="203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Step-10: Copy the link and Paste into browser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498" y="1302287"/>
            <a:ext cx="11204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the </a:t>
            </a:r>
            <a:r>
              <a:rPr lang="en-US" sz="2000" b="1" dirty="0" smtClean="0">
                <a:latin typeface="Gill Sans MT" panose="020B0502020104020203" pitchFamily="34" charset="0"/>
              </a:rPr>
              <a:t>step-9</a:t>
            </a:r>
            <a:r>
              <a:rPr lang="en-US" sz="2000" dirty="0" smtClean="0">
                <a:latin typeface="Gill Sans MT" panose="020B0502020104020203" pitchFamily="34" charset="0"/>
              </a:rPr>
              <a:t> it will create one link.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Just copy the link and paste it into the browser.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you can see react project is running on the browser successfully.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3624765"/>
            <a:ext cx="10124521" cy="219774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5029200" y="4236098"/>
            <a:ext cx="1194401" cy="4851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223601" y="3938455"/>
            <a:ext cx="3816138" cy="5402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Copy this link paste in the 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Introduction to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is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React.js is a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Frontend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Javascript library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used for building user interface (UI’s).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Specially react.js is used to create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single-page applications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(SPA).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It allows developers to create reusable UI components, making the development process faster and more efficient.</a:t>
            </a: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2056" name="Picture 8" descr="Thinking PNG Transparent Images Free Download | Vector Files | Pngtr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8808" y="2248637"/>
            <a:ext cx="3188023" cy="3188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827" y="4572000"/>
            <a:ext cx="4609654" cy="18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0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Congratulations you have created first react project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44" y="1387130"/>
            <a:ext cx="10529713" cy="510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3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DAY-2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React Folder Structure</a:t>
            </a:r>
            <a:endParaRPr lang="en-US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React Folder Setup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JSX and JSX Rules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Fragments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JSX Expression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Components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List and Keys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Props</a:t>
            </a:r>
          </a:p>
        </p:txBody>
      </p:sp>
    </p:spTree>
    <p:extLst>
      <p:ext uri="{BB962C8B-B14F-4D97-AF65-F5344CB8AC3E}">
        <p14:creationId xmlns:p14="http://schemas.microsoft.com/office/powerpoint/2010/main" val="138692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411948"/>
            <a:ext cx="11558202" cy="55778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Folder Structure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270126"/>
            <a:ext cx="3514295" cy="52955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1346" y="1782573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41346" y="2221986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41346" y="2673855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55646" y="3103750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55646" y="3529688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646" y="3978690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5646" y="4421351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94869" y="4880573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55646" y="5312712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62095" y="5746348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55646" y="6179984"/>
            <a:ext cx="3079102" cy="36710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5" idx="3"/>
          </p:cNvCxnSpPr>
          <p:nvPr/>
        </p:nvCxnSpPr>
        <p:spPr>
          <a:xfrm flipV="1">
            <a:off x="3720448" y="1966125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777274" y="2238095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Stores all installed dependencies (auto-generated).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734748" y="2421862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739634" y="286912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734748" y="3285742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734748" y="3715708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734748" y="4170208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720448" y="458531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781403" y="5043249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3734748" y="5479681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734748" y="592195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34748" y="6362503"/>
            <a:ext cx="102386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786605" y="2660602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Contains static data likes images, and icons.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785930" y="3080721"/>
            <a:ext cx="59815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Main Source code folder (Components, styles, and logic)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86604" y="3504661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Specifies files </a:t>
            </a:r>
            <a:r>
              <a:rPr lang="en-US" dirty="0" err="1" smtClean="0">
                <a:latin typeface="Gill Sans MT" panose="020B0502020104020203" pitchFamily="34" charset="0"/>
              </a:rPr>
              <a:t>Git</a:t>
            </a:r>
            <a:r>
              <a:rPr lang="en-US" dirty="0" smtClean="0">
                <a:latin typeface="Gill Sans MT" panose="020B0502020104020203" pitchFamily="34" charset="0"/>
              </a:rPr>
              <a:t> should be ignored. (e.g. </a:t>
            </a:r>
            <a:r>
              <a:rPr lang="en-US" dirty="0" err="1" smtClean="0">
                <a:latin typeface="Gill Sans MT" panose="020B0502020104020203" pitchFamily="34" charset="0"/>
              </a:rPr>
              <a:t>node_modules</a:t>
            </a:r>
            <a:r>
              <a:rPr lang="en-US" dirty="0" smtClean="0">
                <a:latin typeface="Gill Sans MT" panose="020B0502020104020203" pitchFamily="34" charset="0"/>
              </a:rPr>
              <a:t>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786603" y="3956599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Configuration of </a:t>
            </a:r>
            <a:r>
              <a:rPr lang="en-US" dirty="0" err="1" smtClean="0">
                <a:latin typeface="Gill Sans MT" panose="020B0502020104020203" pitchFamily="34" charset="0"/>
              </a:rPr>
              <a:t>ESLint</a:t>
            </a:r>
            <a:r>
              <a:rPr lang="en-US" dirty="0" smtClean="0">
                <a:latin typeface="Gill Sans MT" panose="020B0502020104020203" pitchFamily="34" charset="0"/>
              </a:rPr>
              <a:t> (Code </a:t>
            </a:r>
            <a:r>
              <a:rPr lang="en-US" dirty="0" err="1" smtClean="0">
                <a:latin typeface="Gill Sans MT" panose="020B0502020104020203" pitchFamily="34" charset="0"/>
              </a:rPr>
              <a:t>linting</a:t>
            </a:r>
            <a:r>
              <a:rPr lang="en-US" dirty="0" smtClean="0">
                <a:latin typeface="Gill Sans MT" panose="020B0502020104020203" pitchFamily="34" charset="0"/>
              </a:rPr>
              <a:t> and formatting)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77272" y="4387819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The main HTML file where React attaches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790662" y="4838968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Auto-generated file to lock dependency versions.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790662" y="5280790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Defines project dependencies, scripts, and metadata.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781331" y="5741336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Documentation for the project (how to use/setup).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778431" y="6184192"/>
            <a:ext cx="611155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Configuration file for </a:t>
            </a:r>
            <a:r>
              <a:rPr lang="en-US" dirty="0" err="1">
                <a:latin typeface="Gill Sans MT" panose="020B0502020104020203" pitchFamily="34" charset="0"/>
              </a:rPr>
              <a:t>Vite</a:t>
            </a:r>
            <a:r>
              <a:rPr lang="en-US" dirty="0">
                <a:latin typeface="Gill Sans MT" panose="020B0502020104020203" pitchFamily="34" charset="0"/>
              </a:rPr>
              <a:t> (fast build tool for React).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785930" y="1783407"/>
            <a:ext cx="5411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Main React folder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9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 Folder Setup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02287"/>
            <a:ext cx="11204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Open the project in vs code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Delete </a:t>
            </a:r>
            <a:r>
              <a:rPr lang="en-US" sz="2000" dirty="0">
                <a:latin typeface="Gill Sans MT" panose="020B0502020104020203" pitchFamily="34" charset="0"/>
              </a:rPr>
              <a:t>the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 to remove any pre-provided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and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files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</a:t>
            </a:r>
            <a:r>
              <a:rPr lang="en-US" sz="2000" dirty="0">
                <a:latin typeface="Gill Sans MT" panose="020B0502020104020203" pitchFamily="34" charset="0"/>
              </a:rPr>
              <a:t>the </a:t>
            </a:r>
            <a:r>
              <a:rPr lang="en-US" sz="2000" dirty="0" err="1"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folder.  </a:t>
            </a: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folder belongs to react.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Whatever </a:t>
            </a:r>
            <a:r>
              <a:rPr lang="en-US" sz="2000" dirty="0">
                <a:latin typeface="Gill Sans MT" panose="020B0502020104020203" pitchFamily="34" charset="0"/>
              </a:rPr>
              <a:t>code we have for react we need to write in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only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with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jsx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extension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Inside 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, create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main.jsx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and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App.jsx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To </a:t>
            </a:r>
            <a:r>
              <a:rPr lang="en-US" sz="2000" dirty="0">
                <a:latin typeface="Gill Sans MT" panose="020B0502020104020203" pitchFamily="34" charset="0"/>
              </a:rPr>
              <a:t>create react application, we need two important modules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Gill Sans MT" panose="020B0502020104020203" pitchFamily="34" charset="0"/>
              </a:rPr>
              <a:t>	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. r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eact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	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.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react-</a:t>
            </a:r>
            <a:r>
              <a:rPr lang="en-US" sz="2000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dom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/client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816" y="4265828"/>
            <a:ext cx="7692109" cy="212779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3710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JSX (Javascript and XML)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498230"/>
            <a:ext cx="112042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JSX </a:t>
            </a:r>
            <a:r>
              <a:rPr lang="en-US" sz="2000" dirty="0" smtClean="0">
                <a:latin typeface="Gill Sans MT" panose="020B0502020104020203" pitchFamily="34" charset="0"/>
              </a:rPr>
              <a:t>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Javascript and XML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is a syntax extension for JavaScript that looks like HTML but works inside JavaScript.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syntax allow us to write html code in react.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</a:t>
            </a:r>
            <a:r>
              <a:rPr lang="en-US" sz="2000" dirty="0">
                <a:latin typeface="Gill Sans MT" panose="020B0502020104020203" pitchFamily="34" charset="0"/>
              </a:rPr>
              <a:t>looks similar to html but it is not.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Without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it is very difficult to create react application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JSX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Easier to write and read UI components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Allows us to write down mix code of javascript logic with UI components</a:t>
            </a:r>
          </a:p>
        </p:txBody>
      </p:sp>
    </p:spTree>
    <p:extLst>
      <p:ext uri="{BB962C8B-B14F-4D97-AF65-F5344CB8AC3E}">
        <p14:creationId xmlns:p14="http://schemas.microsoft.com/office/powerpoint/2010/main" val="427675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Rules of JSX: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1858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675511"/>
            <a:ext cx="71319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JSX must have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one parent element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Self-Closing tags must have a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/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{}</a:t>
            </a:r>
            <a:r>
              <a:rPr lang="en-US" sz="2000" dirty="0" smtClean="0">
                <a:latin typeface="Gill Sans MT" panose="020B0502020104020203" pitchFamily="34" charset="0"/>
              </a:rPr>
              <a:t> for Javascript expressions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JSX attributes use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camelcase</a:t>
            </a:r>
            <a:r>
              <a:rPr lang="en-US" sz="2000" dirty="0" smtClean="0">
                <a:latin typeface="Gill Sans MT" panose="020B0502020104020203" pitchFamily="34" charset="0"/>
              </a:rPr>
              <a:t> convention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To provide class in react we have to use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className</a:t>
            </a:r>
            <a:r>
              <a:rPr lang="en-US" sz="2000" dirty="0" smtClean="0">
                <a:latin typeface="Gill Sans MT" panose="020B0502020104020203" pitchFamily="34" charset="0"/>
              </a:rPr>
              <a:t> 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class</a:t>
            </a:r>
            <a:r>
              <a:rPr lang="en-US" sz="2000" dirty="0" smtClean="0">
                <a:latin typeface="Gill Sans MT" panose="020B0502020104020203" pitchFamily="34" charset="0"/>
              </a:rPr>
              <a:t> is a keyword in javascript.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To link your label with input tag, we have to use for as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htmlFor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for</a:t>
            </a:r>
            <a:r>
              <a:rPr lang="en-US" sz="2000" dirty="0" smtClean="0">
                <a:latin typeface="Gill Sans MT" panose="020B0502020104020203" pitchFamily="34" charset="0"/>
              </a:rPr>
              <a:t> is a keyword in javascript.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User defined custom components should be in </a:t>
            </a:r>
            <a:r>
              <a:rPr lang="en-US" sz="2000" b="1" dirty="0" err="1" smtClean="0">
                <a:latin typeface="Gill Sans MT" panose="020B0502020104020203" pitchFamily="34" charset="0"/>
              </a:rPr>
              <a:t>PascalCase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6457" y="2550854"/>
            <a:ext cx="4270222" cy="249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4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What is Fragment in React.js?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591535"/>
            <a:ext cx="105003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fragment in react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group multiple elements </a:t>
            </a:r>
            <a:r>
              <a:rPr lang="en-US" sz="2000" dirty="0" smtClean="0">
                <a:latin typeface="Gill Sans MT" panose="020B0502020104020203" pitchFamily="34" charset="0"/>
              </a:rPr>
              <a:t>without adding an extra </a:t>
            </a:r>
            <a:r>
              <a:rPr lang="en-US" sz="2000" b="1" dirty="0" smtClean="0">
                <a:latin typeface="Gill Sans MT" panose="020B0502020104020203" pitchFamily="34" charset="0"/>
              </a:rPr>
              <a:t>DOM node </a:t>
            </a:r>
            <a:r>
              <a:rPr lang="en-US" sz="2000" dirty="0" smtClean="0">
                <a:latin typeface="Gill Sans MT" panose="020B0502020104020203" pitchFamily="34" charset="0"/>
              </a:rPr>
              <a:t>like a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&lt;div&gt;.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Fragment is not a html element, it is react component.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b="1" dirty="0">
                <a:latin typeface="Gill Sans MT" panose="020B0502020104020203" pitchFamily="34" charset="0"/>
              </a:rPr>
              <a:t>can not pass id </a:t>
            </a:r>
            <a:r>
              <a:rPr lang="en-US" sz="2000" dirty="0">
                <a:latin typeface="Gill Sans MT" panose="020B0502020104020203" pitchFamily="34" charset="0"/>
              </a:rPr>
              <a:t>or any other attribute to it. It is not adding to the </a:t>
            </a:r>
            <a:r>
              <a:rPr lang="en-US" sz="2000" dirty="0" smtClean="0">
                <a:latin typeface="Gill Sans MT" panose="020B0502020104020203" pitchFamily="34" charset="0"/>
              </a:rPr>
              <a:t>DOM, </a:t>
            </a:r>
            <a:r>
              <a:rPr lang="en-US" sz="2000" dirty="0">
                <a:latin typeface="Gill Sans MT" panose="020B0502020104020203" pitchFamily="34" charset="0"/>
              </a:rPr>
              <a:t>then how can we pass any attribute to it.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It accepts only one attribute that is </a:t>
            </a:r>
            <a:r>
              <a:rPr lang="en-US" sz="2000" b="1" dirty="0">
                <a:solidFill>
                  <a:srgbClr val="00B050"/>
                </a:solidFill>
                <a:latin typeface="Gill Sans MT" panose="020B0502020104020203" pitchFamily="34" charset="0"/>
              </a:rPr>
              <a:t>key</a:t>
            </a:r>
            <a:r>
              <a:rPr lang="en-US" sz="2000" dirty="0">
                <a:latin typeface="Gill Sans MT" panose="020B0502020104020203" pitchFamily="34" charset="0"/>
              </a:rPr>
              <a:t>, we will see this key later.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we want to provide attributes, we need to go with html elements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64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141361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Q. How to use Fragments?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06017" y="1490581"/>
            <a:ext cx="98282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Using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</a:t>
            </a:r>
            <a:r>
              <a:rPr lang="en-US" sz="2000" b="1" dirty="0" err="1">
                <a:solidFill>
                  <a:srgbClr val="FF0000"/>
                </a:solidFill>
                <a:latin typeface="Gill Sans MT" panose="020B0502020104020203" pitchFamily="34" charset="0"/>
              </a:rPr>
              <a:t>React.Fragment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&gt;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Using Short Syntax 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&lt;&gt; </a:t>
            </a:r>
            <a:r>
              <a:rPr lang="en-US" sz="2000" dirty="0">
                <a:latin typeface="Gill Sans MT" panose="020B0502020104020203" pitchFamily="34" charset="0"/>
              </a:rPr>
              <a:t>and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&lt;/&gt;</a:t>
            </a:r>
            <a:r>
              <a:rPr lang="en-US" sz="2000" dirty="0">
                <a:latin typeface="Gill Sans MT" panose="020B0502020104020203" pitchFamily="34" charset="0"/>
              </a:rPr>
              <a:t> ) </a:t>
            </a:r>
          </a:p>
          <a:p>
            <a:pPr>
              <a:lnSpc>
                <a:spcPct val="250000"/>
              </a:lnSpc>
            </a:pPr>
            <a:r>
              <a:rPr lang="en-US" sz="2000" b="1" dirty="0">
                <a:solidFill>
                  <a:srgbClr val="00B050"/>
                </a:solidFill>
                <a:latin typeface="Gill Sans MT" panose="020B0502020104020203" pitchFamily="34" charset="0"/>
              </a:rPr>
              <a:t>Suggestion</a:t>
            </a:r>
            <a:r>
              <a:rPr lang="en-US" sz="2000" dirty="0">
                <a:latin typeface="Gill Sans MT" panose="020B0502020104020203" pitchFamily="34" charset="0"/>
              </a:rPr>
              <a:t>:  A shorter way to use fragments is by using empty angle brackets. 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&lt;&gt; </a:t>
            </a:r>
            <a:r>
              <a:rPr lang="en-US" sz="2000" dirty="0">
                <a:latin typeface="Gill Sans MT" panose="020B0502020104020203" pitchFamily="34" charset="0"/>
              </a:rPr>
              <a:t>and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&lt;/&gt;</a:t>
            </a:r>
            <a:r>
              <a:rPr lang="en-US" sz="2000" dirty="0">
                <a:latin typeface="Gill Sans MT" panose="020B0502020104020203" pitchFamily="34" charset="0"/>
              </a:rPr>
              <a:t> )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Note</a:t>
            </a:r>
            <a:r>
              <a:rPr lang="en-US" sz="2000" dirty="0" smtClean="0">
                <a:latin typeface="Gill Sans MT" panose="020B0502020104020203" pitchFamily="34" charset="0"/>
              </a:rPr>
              <a:t>: We cannot pass key attributes in short fragment syntax.</a:t>
            </a:r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01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JSX Expression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2328" y="1366415"/>
            <a:ext cx="12042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To use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variables or </a:t>
            </a:r>
            <a:r>
              <a:rPr lang="en-US" sz="2000" dirty="0" err="1">
                <a:latin typeface="Gill Sans MT" panose="020B0502020104020203" pitchFamily="34" charset="0"/>
              </a:rPr>
              <a:t>js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syntax </a:t>
            </a:r>
            <a:r>
              <a:rPr lang="en-US" sz="2000" dirty="0">
                <a:latin typeface="Gill Sans MT" panose="020B0502020104020203" pitchFamily="34" charset="0"/>
              </a:rPr>
              <a:t>in our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template, we have to use a pair of curly braces, this is called a </a:t>
            </a:r>
            <a:r>
              <a:rPr lang="en-US" sz="2000" b="1" dirty="0" err="1">
                <a:latin typeface="Gill Sans MT" panose="020B0502020104020203" pitchFamily="34" charset="0"/>
              </a:rPr>
              <a:t>jsx</a:t>
            </a:r>
            <a:r>
              <a:rPr lang="en-US" sz="2000" b="1" dirty="0">
                <a:latin typeface="Gill Sans MT" panose="020B0502020104020203" pitchFamily="34" charset="0"/>
              </a:rPr>
              <a:t> </a:t>
            </a:r>
            <a:r>
              <a:rPr lang="en-US" sz="2000" b="1" dirty="0" smtClean="0">
                <a:latin typeface="Gill Sans MT" panose="020B0502020104020203" pitchFamily="34" charset="0"/>
              </a:rPr>
              <a:t>expression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 smtClean="0">
                <a:latin typeface="Gill Sans MT" panose="020B0502020104020203" pitchFamily="34" charset="0"/>
              </a:rPr>
              <a:t>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Don't </a:t>
            </a:r>
            <a:r>
              <a:rPr lang="en-US" sz="2000" dirty="0">
                <a:latin typeface="Gill Sans MT" panose="020B0502020104020203" pitchFamily="34" charset="0"/>
              </a:rPr>
              <a:t>take it as an object, a pair of curly braces in the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is a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expression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Important Note</a:t>
            </a:r>
            <a:r>
              <a:rPr lang="en-US" sz="2000" dirty="0" smtClean="0">
                <a:latin typeface="Gill Sans MT" panose="020B0502020104020203" pitchFamily="34" charset="0"/>
              </a:rPr>
              <a:t>: Inside expression we cannot render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boolean/null/undefined</a:t>
            </a:r>
            <a:r>
              <a:rPr lang="en-US" sz="2000" dirty="0" smtClean="0">
                <a:latin typeface="Gill Sans MT" panose="020B0502020104020203" pitchFamily="34" charset="0"/>
              </a:rPr>
              <a:t> but we can use with conditions.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81" y="3616460"/>
            <a:ext cx="5181756" cy="28270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784" y="3616460"/>
            <a:ext cx="5190634" cy="282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3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Components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48939"/>
            <a:ext cx="11265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follows component-based architecture.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component in react is </a:t>
            </a:r>
            <a:r>
              <a:rPr lang="en-US" sz="2000" b="1" dirty="0" smtClean="0">
                <a:latin typeface="Gill Sans MT" panose="020B0502020104020203" pitchFamily="34" charset="0"/>
              </a:rPr>
              <a:t>reusable</a:t>
            </a:r>
            <a:r>
              <a:rPr lang="en-US" sz="2000" dirty="0" smtClean="0">
                <a:latin typeface="Gill Sans MT" panose="020B0502020104020203" pitchFamily="34" charset="0"/>
              </a:rPr>
              <a:t>, </a:t>
            </a:r>
            <a:r>
              <a:rPr lang="en-US" sz="2000" b="1" dirty="0" smtClean="0">
                <a:latin typeface="Gill Sans MT" panose="020B0502020104020203" pitchFamily="34" charset="0"/>
              </a:rPr>
              <a:t>independent</a:t>
            </a:r>
            <a:r>
              <a:rPr lang="en-US" sz="2000" dirty="0" smtClean="0">
                <a:latin typeface="Gill Sans MT" panose="020B0502020104020203" pitchFamily="34" charset="0"/>
              </a:rPr>
              <a:t> javascript functions that can be used multiple times within an application.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Components allows us to </a:t>
            </a:r>
            <a:r>
              <a:rPr lang="en-US" sz="2000" b="1" dirty="0" smtClean="0">
                <a:latin typeface="Gill Sans MT" panose="020B0502020104020203" pitchFamily="34" charset="0"/>
              </a:rPr>
              <a:t>break down </a:t>
            </a:r>
            <a:r>
              <a:rPr lang="en-US" sz="2000" dirty="0" smtClean="0">
                <a:latin typeface="Gill Sans MT" panose="020B0502020104020203" pitchFamily="34" charset="0"/>
              </a:rPr>
              <a:t>the UI into smaller parts.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43" y="3427619"/>
            <a:ext cx="9295706" cy="297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02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History to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marL="457200" indent="-457200" algn="just">
              <a:buAutoNum type="alphaUcPeriod" startAt="17"/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Who created React.js?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React.js developed by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Jordan </a:t>
            </a:r>
            <a:r>
              <a:rPr lang="en-US" sz="2000" b="1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Walke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, </a:t>
            </a:r>
            <a:r>
              <a:rPr lang="en-US" sz="2000" dirty="0">
                <a:latin typeface="Gill Sans MT" panose="020B0502020104020203" pitchFamily="34" charset="0"/>
              </a:rPr>
              <a:t>a software engineer at </a:t>
            </a:r>
            <a:r>
              <a:rPr lang="en-US" sz="2000" b="1" dirty="0" smtClean="0">
                <a:latin typeface="Gill Sans MT" panose="020B0502020104020203" pitchFamily="34" charset="0"/>
              </a:rPr>
              <a:t>Facebook.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He created react in 2011 as internal tool to improve the performance of Facebook’s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News Feed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Section.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was officially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released to the public in 2013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as an open-source JavaScript library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It is now an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open-source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library used by developers worldwide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As of March 2025, React.js has had a total of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19 major versions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released. 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5358" y="2307053"/>
            <a:ext cx="3100512" cy="28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3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Components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438" y="1277495"/>
            <a:ext cx="8537592" cy="529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5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create component?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8939"/>
            <a:ext cx="1126541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Create </a:t>
            </a:r>
            <a:r>
              <a:rPr lang="en-US" sz="2000" dirty="0">
                <a:latin typeface="Gill Sans MT" panose="020B0502020104020203" pitchFamily="34" charset="0"/>
              </a:rPr>
              <a:t>a new component file in the </a:t>
            </a:r>
            <a:r>
              <a:rPr lang="en-US" sz="2000" b="1" dirty="0" err="1">
                <a:latin typeface="Gill Sans MT" panose="020B0502020104020203" pitchFamily="34" charset="0"/>
              </a:rPr>
              <a:t>src</a:t>
            </a:r>
            <a:r>
              <a:rPr lang="en-US" sz="2000" dirty="0">
                <a:latin typeface="Gill Sans MT" panose="020B0502020104020203" pitchFamily="34" charset="0"/>
              </a:rPr>
              <a:t> folder - You should use the extension as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.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jsx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only.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dirty="0">
                <a:latin typeface="Gill Sans MT" panose="020B0502020104020203" pitchFamily="34" charset="0"/>
              </a:rPr>
              <a:t>first alphabet of the file name should be capital </a:t>
            </a:r>
            <a:r>
              <a:rPr lang="en-US" sz="2000" dirty="0" err="1">
                <a:latin typeface="Gill Sans MT" panose="020B0502020104020203" pitchFamily="34" charset="0"/>
              </a:rPr>
              <a:t>Eg</a:t>
            </a:r>
            <a:r>
              <a:rPr lang="en-US" sz="2000" dirty="0">
                <a:latin typeface="Gill Sans MT" panose="020B0502020104020203" pitchFamily="34" charset="0"/>
              </a:rPr>
              <a:t> -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App.jsx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</a:t>
            </a:r>
            <a:r>
              <a:rPr lang="en-US" sz="2000" dirty="0">
                <a:latin typeface="Gill Sans MT" panose="020B0502020104020203" pitchFamily="34" charset="0"/>
              </a:rPr>
              <a:t>can use the syntax of either </a:t>
            </a:r>
            <a:r>
              <a:rPr lang="en-US" sz="2000" dirty="0" smtClean="0">
                <a:latin typeface="Gill Sans MT" panose="020B0502020104020203" pitchFamily="34" charset="0"/>
              </a:rPr>
              <a:t>class-based-component </a:t>
            </a:r>
            <a:r>
              <a:rPr lang="en-US" sz="2000" dirty="0">
                <a:latin typeface="Gill Sans MT" panose="020B0502020104020203" pitchFamily="34" charset="0"/>
              </a:rPr>
              <a:t>or function-based-component.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</a:t>
            </a:r>
            <a:r>
              <a:rPr lang="en-US" sz="2000" dirty="0">
                <a:latin typeface="Gill Sans MT" panose="020B0502020104020203" pitchFamily="34" charset="0"/>
              </a:rPr>
              <a:t>export your component. 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And </a:t>
            </a:r>
            <a:r>
              <a:rPr lang="en-US" sz="2000" dirty="0">
                <a:latin typeface="Gill Sans MT" panose="020B0502020104020203" pitchFamily="34" charset="0"/>
              </a:rPr>
              <a:t>import it with proper address wherever you feel necessary and use it as custom defined tag (wrap inside angular braces)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730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Function Based Component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500" y="1348939"/>
            <a:ext cx="11265418" cy="499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 functional component is just a Javascript function that returns JSX.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940" y="2327406"/>
            <a:ext cx="7792537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2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319" y="3528611"/>
            <a:ext cx="8068801" cy="242921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Extension – React Developer Tools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8939"/>
            <a:ext cx="11265418" cy="188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Gill Sans MT" panose="020B0502020104020203" pitchFamily="34" charset="0"/>
              </a:rPr>
              <a:t>React Developer Tools</a:t>
            </a:r>
            <a:r>
              <a:rPr lang="en-US" sz="2000" dirty="0">
                <a:latin typeface="Gill Sans MT" panose="020B0502020104020203" pitchFamily="34" charset="0"/>
              </a:rPr>
              <a:t> is a browser extension that helps inspect and debug React components in real-time.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</a:t>
            </a:r>
            <a:r>
              <a:rPr lang="en-US" sz="2000" dirty="0">
                <a:latin typeface="Gill Sans MT" panose="020B0502020104020203" pitchFamily="34" charset="0"/>
              </a:rPr>
              <a:t>allows developers to view component hierarchy, props, state, and performance, making debugging easier. 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4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List and Keys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227912"/>
            <a:ext cx="118220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are Lists in React?</a:t>
            </a:r>
            <a:endParaRPr lang="en-US" sz="24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a list is a </a:t>
            </a:r>
            <a:r>
              <a:rPr lang="en-US" sz="2000" b="1" dirty="0" smtClean="0">
                <a:latin typeface="Gill Sans MT" panose="020B0502020104020203" pitchFamily="34" charset="0"/>
              </a:rPr>
              <a:t>collection of items</a:t>
            </a:r>
            <a:r>
              <a:rPr lang="en-US" sz="2000" dirty="0" smtClean="0">
                <a:latin typeface="Gill Sans MT" panose="020B0502020104020203" pitchFamily="34" charset="0"/>
              </a:rPr>
              <a:t> (like an array) that we render dynamically using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.map()</a:t>
            </a:r>
          </a:p>
          <a:p>
            <a:pPr>
              <a:lnSpc>
                <a:spcPct val="25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Lists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?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Helps display multiple items dynamically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Makes UI updates efficient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Useful for rendering data fetched from an API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954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List and Keys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4500" y="1349210"/>
            <a:ext cx="113214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are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Keys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in React?</a:t>
            </a:r>
            <a:endParaRPr lang="en-US" sz="24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</a:t>
            </a:r>
            <a:r>
              <a:rPr lang="en-US" sz="2000" b="1" dirty="0">
                <a:latin typeface="Gill Sans MT" panose="020B0502020104020203" pitchFamily="34" charset="0"/>
              </a:rPr>
              <a:t>Keys</a:t>
            </a:r>
            <a:r>
              <a:rPr lang="en-US" sz="2000" dirty="0">
                <a:latin typeface="Gill Sans MT" panose="020B0502020104020203" pitchFamily="34" charset="0"/>
              </a:rPr>
              <a:t> are special attributes that help React identify which items changed, added, or removed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Syntax</a:t>
            </a:r>
            <a:r>
              <a:rPr lang="en-US" sz="2000" b="1" dirty="0">
                <a:latin typeface="Gill Sans MT" panose="020B0502020104020203" pitchFamily="34" charset="0"/>
              </a:rPr>
              <a:t>:</a:t>
            </a:r>
            <a:r>
              <a:rPr lang="en-US" sz="2000" dirty="0">
                <a:latin typeface="Gill Sans MT" panose="020B0502020104020203" pitchFamily="34" charset="0"/>
              </a:rPr>
              <a:t>  </a:t>
            </a:r>
            <a:r>
              <a:rPr lang="en-US" sz="2000" dirty="0" err="1">
                <a:latin typeface="Gill Sans MT" panose="020B0502020104020203" pitchFamily="34" charset="0"/>
              </a:rPr>
              <a:t>items.map</a:t>
            </a:r>
            <a:r>
              <a:rPr lang="en-US" sz="2000" dirty="0" smtClean="0">
                <a:latin typeface="Gill Sans MT" panose="020B0502020104020203" pitchFamily="34" charset="0"/>
              </a:rPr>
              <a:t>((</a:t>
            </a:r>
            <a:r>
              <a:rPr lang="en-US" sz="2000" dirty="0" err="1" smtClean="0">
                <a:latin typeface="Gill Sans MT" panose="020B0502020104020203" pitchFamily="34" charset="0"/>
              </a:rPr>
              <a:t>ele</a:t>
            </a:r>
            <a:r>
              <a:rPr lang="en-US" sz="2000" dirty="0" smtClean="0">
                <a:latin typeface="Gill Sans MT" panose="020B0502020104020203" pitchFamily="34" charset="0"/>
              </a:rPr>
              <a:t>, index) </a:t>
            </a:r>
            <a:r>
              <a:rPr lang="en-US" sz="2000" dirty="0">
                <a:latin typeface="Gill Sans MT" panose="020B0502020104020203" pitchFamily="34" charset="0"/>
              </a:rPr>
              <a:t>=&gt; &lt;Component </a:t>
            </a:r>
            <a:r>
              <a:rPr 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key</a:t>
            </a:r>
            <a:r>
              <a:rPr lang="en-US" sz="2000" dirty="0" smtClean="0">
                <a:latin typeface="Gill Sans MT" panose="020B0502020104020203" pitchFamily="34" charset="0"/>
              </a:rPr>
              <a:t>={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index</a:t>
            </a:r>
            <a:r>
              <a:rPr lang="en-US" sz="2000" dirty="0" smtClean="0">
                <a:latin typeface="Gill Sans MT" panose="020B0502020104020203" pitchFamily="34" charset="0"/>
              </a:rPr>
              <a:t>} </a:t>
            </a:r>
            <a:r>
              <a:rPr lang="en-US" sz="2000" dirty="0">
                <a:latin typeface="Gill Sans MT" panose="020B0502020104020203" pitchFamily="34" charset="0"/>
              </a:rPr>
              <a:t>/&gt;);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Important Note:  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A key should be unique for each list item.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Why </a:t>
            </a:r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Do We Need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Keys?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Improves performance by helping React update only the changed items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Prevents unnecessary re-renders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Helps React track elements efficiently in a list.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72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27912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in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9110" y="1339608"/>
            <a:ext cx="118220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</a:t>
            </a:r>
            <a:r>
              <a:rPr lang="en-US" sz="2000" b="1" dirty="0" smtClean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stands for </a:t>
            </a:r>
            <a:r>
              <a:rPr lang="en-US" sz="2000" b="1" dirty="0" smtClean="0">
                <a:latin typeface="Gill Sans MT" panose="020B0502020104020203" pitchFamily="34" charset="0"/>
              </a:rPr>
              <a:t>properties</a:t>
            </a:r>
            <a:r>
              <a:rPr lang="en-US" sz="2000" dirty="0" smtClean="0">
                <a:latin typeface="Gill Sans MT" panose="020B0502020104020203" pitchFamily="34" charset="0"/>
              </a:rPr>
              <a:t>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 are used to pass data from a parent component to a child component in react. (</a:t>
            </a:r>
            <a:r>
              <a:rPr lang="en-US" sz="2000" b="1" dirty="0" smtClean="0">
                <a:latin typeface="Gill Sans MT" panose="020B0502020104020203" pitchFamily="34" charset="0"/>
              </a:rPr>
              <a:t>Unidirectional Flow</a:t>
            </a:r>
            <a:r>
              <a:rPr lang="en-US" sz="2000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Props are </a:t>
            </a:r>
            <a:r>
              <a:rPr lang="en-US" sz="2000" b="1" dirty="0" smtClean="0">
                <a:latin typeface="Gill Sans MT" panose="020B0502020104020203" pitchFamily="34" charset="0"/>
              </a:rPr>
              <a:t>read-only </a:t>
            </a:r>
            <a:r>
              <a:rPr lang="en-US" sz="2000" dirty="0" smtClean="0">
                <a:latin typeface="Gill Sans MT" panose="020B0502020104020203" pitchFamily="34" charset="0"/>
              </a:rPr>
              <a:t>and help make components reusable and dynamic in  nature.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can pass any javascript value through props and it is send as an object.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322" y="3490123"/>
            <a:ext cx="7811590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3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46573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pass and consume props?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03" y="1946487"/>
            <a:ext cx="5626442" cy="44636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946487"/>
            <a:ext cx="5383058" cy="44586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614196" y="4178308"/>
            <a:ext cx="3023118" cy="729594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293397" y="3536302"/>
            <a:ext cx="661158" cy="6395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864534" y="4298370"/>
            <a:ext cx="2623074" cy="310952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0266451" y="4096139"/>
            <a:ext cx="790325" cy="400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879831" y="1479559"/>
            <a:ext cx="2538585" cy="627222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Passing Props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713231" y="1475795"/>
            <a:ext cx="2538585" cy="627222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Consuming Props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39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  <p:bldP spid="20" grpId="0" animBg="1"/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46573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How to pass different javascript values as a prop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9110" y="1339608"/>
            <a:ext cx="118220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If you are passing string you can just pass it normally in </a:t>
            </a:r>
            <a:r>
              <a:rPr lang="en-US" sz="2000" dirty="0" smtClean="0">
                <a:latin typeface="Gill Sans MT" panose="020B0502020104020203" pitchFamily="34" charset="0"/>
              </a:rPr>
              <a:t>quotes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“ ”</a:t>
            </a:r>
            <a:r>
              <a:rPr lang="en-US" sz="2000" dirty="0" smtClean="0">
                <a:latin typeface="Gill Sans MT" panose="020B0502020104020203" pitchFamily="34" charset="0"/>
              </a:rPr>
              <a:t>), </a:t>
            </a:r>
            <a:r>
              <a:rPr lang="en-US" sz="2000" dirty="0">
                <a:latin typeface="Gill Sans MT" panose="020B0502020104020203" pitchFamily="34" charset="0"/>
              </a:rPr>
              <a:t>we can not use </a:t>
            </a:r>
            <a:r>
              <a:rPr lang="en-US" sz="2000" dirty="0" err="1">
                <a:latin typeface="Gill Sans MT" panose="020B0502020104020203" pitchFamily="34" charset="0"/>
              </a:rPr>
              <a:t>backticks</a:t>
            </a:r>
            <a:r>
              <a:rPr lang="en-US" sz="2000" dirty="0">
                <a:latin typeface="Gill Sans MT" panose="020B0502020104020203" pitchFamily="34" charset="0"/>
              </a:rPr>
              <a:t>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you want to send any data type other than string, we should go with </a:t>
            </a:r>
            <a:r>
              <a:rPr lang="en-US" sz="2000" dirty="0" smtClean="0">
                <a:latin typeface="Gill Sans MT" panose="020B0502020104020203" pitchFamily="34" charset="0"/>
              </a:rPr>
              <a:t>expression (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 </a:t>
            </a:r>
            <a:r>
              <a:rPr lang="en-US" sz="2000" dirty="0" smtClean="0">
                <a:latin typeface="Gill Sans MT" panose="020B0502020104020203" pitchFamily="34" charset="0"/>
              </a:rPr>
              <a:t>).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dirty="0">
                <a:latin typeface="Gill Sans MT" panose="020B0502020104020203" pitchFamily="34" charset="0"/>
              </a:rPr>
              <a:t>need to wrap data inside </a:t>
            </a:r>
            <a:r>
              <a:rPr lang="en-US" sz="2000" dirty="0" err="1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expression </a:t>
            </a:r>
            <a:r>
              <a:rPr lang="en-US" sz="2000" dirty="0">
                <a:latin typeface="Gill Sans MT" panose="020B0502020104020203" pitchFamily="34" charset="0"/>
              </a:rPr>
              <a:t>( 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{ } </a:t>
            </a:r>
            <a:r>
              <a:rPr lang="en-US" sz="2000" dirty="0" smtClean="0">
                <a:latin typeface="Gill Sans MT" panose="020B0502020104020203" pitchFamily="34" charset="0"/>
              </a:rPr>
              <a:t>).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We </a:t>
            </a:r>
            <a:r>
              <a:rPr lang="en-US" sz="2000" dirty="0">
                <a:latin typeface="Gill Sans MT" panose="020B0502020104020203" pitchFamily="34" charset="0"/>
              </a:rPr>
              <a:t>can </a:t>
            </a:r>
            <a:r>
              <a:rPr lang="en-US" sz="2000" dirty="0" smtClean="0">
                <a:latin typeface="Gill Sans MT" panose="020B0502020104020203" pitchFamily="34" charset="0"/>
              </a:rPr>
              <a:t>also pass string in </a:t>
            </a:r>
            <a:r>
              <a:rPr lang="en-US" sz="2000" dirty="0" err="1" smtClean="0">
                <a:latin typeface="Gill Sans MT" panose="020B0502020104020203" pitchFamily="34" charset="0"/>
              </a:rPr>
              <a:t>jsx</a:t>
            </a:r>
            <a:r>
              <a:rPr lang="en-US" sz="2000" dirty="0" smtClean="0">
                <a:latin typeface="Gill Sans MT" panose="020B0502020104020203" pitchFamily="34" charset="0"/>
              </a:rPr>
              <a:t> expression.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464004"/>
            <a:ext cx="5484846" cy="30555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718" y="2470313"/>
            <a:ext cx="4699747" cy="404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6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Children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4924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Till now we are using unpaired syntax for our custom tags, but what </a:t>
            </a:r>
            <a:r>
              <a:rPr lang="en-US" sz="2000" dirty="0" smtClean="0">
                <a:latin typeface="Gill Sans MT" panose="020B0502020104020203" pitchFamily="34" charset="0"/>
              </a:rPr>
              <a:t>if </a:t>
            </a:r>
            <a:r>
              <a:rPr lang="en-US" sz="2000" dirty="0">
                <a:latin typeface="Gill Sans MT" panose="020B0502020104020203" pitchFamily="34" charset="0"/>
              </a:rPr>
              <a:t>we use the paired way and pass some content in between.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</a:t>
            </a:r>
            <a:r>
              <a:rPr lang="en-US" sz="2000" dirty="0">
                <a:latin typeface="Gill Sans MT" panose="020B0502020104020203" pitchFamily="34" charset="0"/>
              </a:rPr>
              <a:t>automatically will convert that content into props and it will be present inside your props object in the children key. 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</a:t>
            </a:r>
            <a:r>
              <a:rPr lang="en-US" sz="2000" dirty="0">
                <a:latin typeface="Gill Sans MT" panose="020B0502020104020203" pitchFamily="34" charset="0"/>
              </a:rPr>
              <a:t>is called as </a:t>
            </a:r>
            <a:r>
              <a:rPr lang="en-US" sz="2000" b="1" dirty="0">
                <a:latin typeface="Gill Sans MT" panose="020B0502020104020203" pitchFamily="34" charset="0"/>
              </a:rPr>
              <a:t>props children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You can access it through </a:t>
            </a:r>
            <a:r>
              <a:rPr lang="en-US" sz="2000" dirty="0" err="1">
                <a:solidFill>
                  <a:srgbClr val="FF0000"/>
                </a:solidFill>
                <a:latin typeface="Gill Sans MT" panose="020B0502020104020203" pitchFamily="34" charset="0"/>
              </a:rPr>
              <a:t>props.children</a:t>
            </a:r>
            <a:r>
              <a:rPr lang="en-US" sz="2000" dirty="0">
                <a:latin typeface="Gill Sans MT" panose="020B0502020104020203" pitchFamily="34" charset="0"/>
              </a:rPr>
              <a:t> in child </a:t>
            </a:r>
            <a:r>
              <a:rPr lang="en-US" sz="2000" dirty="0" smtClean="0">
                <a:latin typeface="Gill Sans MT" panose="020B0502020104020203" pitchFamily="34" charset="0"/>
              </a:rPr>
              <a:t>component.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We can pass JSX only as content in </a:t>
            </a:r>
            <a:r>
              <a:rPr lang="en-US" sz="2000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props.children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(</a:t>
            </a:r>
            <a:r>
              <a:rPr lang="en-US" sz="2000" dirty="0">
                <a:latin typeface="Gill Sans MT" panose="020B0502020104020203" pitchFamily="34" charset="0"/>
              </a:rPr>
              <a:t>between opening and closing custom tags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The passed JSX is present in the form of array in the children key.</a:t>
            </a:r>
          </a:p>
        </p:txBody>
      </p:sp>
    </p:spTree>
    <p:extLst>
      <p:ext uri="{BB962C8B-B14F-4D97-AF65-F5344CB8AC3E}">
        <p14:creationId xmlns:p14="http://schemas.microsoft.com/office/powerpoint/2010/main" val="388901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Why do we need React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js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500" y="1319348"/>
            <a:ext cx="8214308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Why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Before React, developers used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vanilla JavaScript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and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jQuery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to build dynamic web applications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While working on this, they had limitations that made development slow and difficult to maintain.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was created to solve these problems and improve web development efficiency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Problems with Traditional JavaScript/jQuery</a:t>
            </a:r>
          </a:p>
          <a:p>
            <a:pPr marL="740664" lvl="1" indent="-457200" algn="just">
              <a:buFont typeface="+mj-lt"/>
              <a:buAutoNum type="arabicPeriod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Complex DOM manipulation</a:t>
            </a:r>
          </a:p>
          <a:p>
            <a:pPr marL="740664" lvl="1" indent="-457200" algn="just">
              <a:buFont typeface="+mj-lt"/>
              <a:buAutoNum type="arabicPeriod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Slow Performance due to Real DOM updates</a:t>
            </a: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2544" y="2060733"/>
            <a:ext cx="3267531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2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Props Children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552469"/>
            <a:ext cx="5576018" cy="20678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189" y="1537290"/>
            <a:ext cx="5243721" cy="20829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625" y="4199137"/>
            <a:ext cx="6620799" cy="17814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740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React.js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4500" y="1463040"/>
            <a:ext cx="5330952" cy="4601748"/>
          </a:xfrm>
          <a:prstGeom prst="rect">
            <a:avLst/>
          </a:prstGeom>
          <a:solidFill>
            <a:srgbClr val="00206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Gill Sans MT" panose="020B0502020104020203" pitchFamily="34" charset="0"/>
              </a:rPr>
              <a:t>DAY-3</a:t>
            </a:r>
            <a:endParaRPr lang="en-US" sz="11500" dirty="0">
              <a:latin typeface="Gill Sans MT" panose="020B05020201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80922" y="1481701"/>
            <a:ext cx="5766319" cy="4601748"/>
          </a:xfrm>
          <a:prstGeom prst="roundRect">
            <a:avLst>
              <a:gd name="adj" fmla="val 141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55567" y="1632857"/>
            <a:ext cx="55994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/>
              <a:t>Topics Covered</a:t>
            </a:r>
            <a:r>
              <a:rPr lang="en-US" b="1" dirty="0" smtClean="0"/>
              <a:t>:</a:t>
            </a:r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Events in React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Event Handling in React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States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Conditional Rendering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Gill Sans MT" panose="020B0502020104020203" pitchFamily="34" charset="0"/>
              </a:rPr>
              <a:t>Styling in React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7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Events in React are user interactions such as clicks, key presses, or mouse movements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React handles events using event listeners, similar to JavaScript, but with a slightly different syntax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Important Points</a:t>
            </a:r>
            <a:r>
              <a:rPr lang="en-US" sz="2400" b="1" dirty="0" smtClean="0">
                <a:solidFill>
                  <a:srgbClr val="FF0000"/>
                </a:solidFill>
              </a:rPr>
              <a:t>: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React events are named using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camelcase 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</a:t>
            </a:r>
            <a:r>
              <a:rPr lang="en-US" sz="2000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e.g. </a:t>
            </a:r>
            <a:r>
              <a:rPr lang="en-US" sz="2000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onClick</a:t>
            </a:r>
            <a:r>
              <a:rPr lang="en-US" sz="2000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, </a:t>
            </a:r>
            <a:r>
              <a:rPr lang="en-US" sz="2000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onChange</a:t>
            </a:r>
            <a:r>
              <a:rPr lang="en-US" sz="2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)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Gill Sans MT" panose="020B0502020104020203" pitchFamily="34" charset="0"/>
              </a:rPr>
              <a:t>Event handlers are functions that execute when an event occurs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The event object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</a:t>
            </a:r>
            <a:r>
              <a:rPr lang="en-US" sz="2000" dirty="0" smtClean="0">
                <a:latin typeface="Gill Sans MT" panose="020B0502020104020203" pitchFamily="34" charset="0"/>
              </a:rPr>
              <a:t>) provides the information about the event.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dirty="0" smtClean="0">
                <a:latin typeface="Gill Sans MT" panose="020B0502020104020203" pitchFamily="34" charset="0"/>
              </a:rPr>
              <a:t>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target</a:t>
            </a:r>
            <a:r>
              <a:rPr lang="en-US" sz="2000" dirty="0" smtClean="0">
                <a:latin typeface="Gill Sans MT" panose="020B0502020104020203" pitchFamily="34" charset="0"/>
              </a:rPr>
              <a:t> property in the event object refers to the element that triggered the event.</a:t>
            </a:r>
          </a:p>
          <a:p>
            <a:pPr lvl="2">
              <a:lnSpc>
                <a:spcPct val="200000"/>
              </a:lnSpc>
            </a:pPr>
            <a:r>
              <a:rPr lang="en-US" sz="2000" b="1" dirty="0" smtClean="0">
                <a:latin typeface="Gill Sans MT" panose="020B0502020104020203" pitchFamily="34" charset="0"/>
              </a:rPr>
              <a:t>Syntax </a:t>
            </a:r>
            <a:r>
              <a:rPr lang="en-US" sz="2000" dirty="0" smtClean="0">
                <a:latin typeface="Gill Sans MT" panose="020B0502020104020203" pitchFamily="34" charset="0"/>
              </a:rPr>
              <a:t>–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e.target</a:t>
            </a:r>
            <a:endParaRPr lang="en-US" sz="2000" b="1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1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Handling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374719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event handling is similar to handing events in javascript but with some key differences.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React uses a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SyntheticEvent</a:t>
            </a:r>
            <a:r>
              <a:rPr lang="en-US" sz="2000" dirty="0" smtClean="0">
                <a:latin typeface="Gill Sans MT" panose="020B0502020104020203" pitchFamily="34" charset="0"/>
              </a:rPr>
              <a:t>, a wrapper around native events for cross-browser consistency.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71" y="3234658"/>
            <a:ext cx="10297962" cy="27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46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Events Handling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10" y="1679330"/>
            <a:ext cx="11780522" cy="453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5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e.preventDefault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4431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e.preventDefault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</a:t>
            </a:r>
            <a:r>
              <a:rPr lang="en-US" sz="2000" dirty="0" smtClean="0">
                <a:latin typeface="Gill Sans MT" panose="020B0502020104020203" pitchFamily="34" charset="0"/>
              </a:rPr>
              <a:t>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prevent the default behaviour </a:t>
            </a:r>
            <a:r>
              <a:rPr lang="en-US" sz="2000" dirty="0" smtClean="0">
                <a:latin typeface="Gill Sans MT" panose="020B0502020104020203" pitchFamily="34" charset="0"/>
              </a:rPr>
              <a:t>of an event.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This is commonly used in </a:t>
            </a:r>
            <a:r>
              <a:rPr lang="en-US" sz="2000" b="1" dirty="0" smtClean="0">
                <a:latin typeface="Gill Sans MT" panose="020B0502020104020203" pitchFamily="34" charset="0"/>
              </a:rPr>
              <a:t>submissions forms</a:t>
            </a:r>
            <a:r>
              <a:rPr lang="en-US" sz="2000" dirty="0" smtClean="0">
                <a:latin typeface="Gill Sans MT" panose="020B0502020104020203" pitchFamily="34" charset="0"/>
              </a:rPr>
              <a:t>, </a:t>
            </a:r>
            <a:r>
              <a:rPr lang="en-US" sz="2000" b="1" dirty="0" smtClean="0">
                <a:latin typeface="Gill Sans MT" panose="020B0502020104020203" pitchFamily="34" charset="0"/>
              </a:rPr>
              <a:t>links clicks</a:t>
            </a:r>
            <a:r>
              <a:rPr lang="en-US" sz="2000" dirty="0" smtClean="0">
                <a:latin typeface="Gill Sans MT" panose="020B0502020104020203" pitchFamily="34" charset="0"/>
              </a:rPr>
              <a:t>, and other default browser behaviors.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Syntax – </a:t>
            </a:r>
            <a:r>
              <a:rPr lang="en-US" sz="2000" b="1" dirty="0" err="1" smtClean="0">
                <a:solidFill>
                  <a:srgbClr val="00B050"/>
                </a:solidFill>
                <a:latin typeface="Gill Sans MT" panose="020B0502020104020203" pitchFamily="34" charset="0"/>
              </a:rPr>
              <a:t>e.preventDeafult</a:t>
            </a:r>
            <a:r>
              <a:rPr lang="en-US" sz="2000" b="1" dirty="0" smtClean="0">
                <a:solidFill>
                  <a:srgbClr val="00B050"/>
                </a:solidFill>
                <a:latin typeface="Gill Sans MT" panose="020B0502020104020203" pitchFamily="34" charset="0"/>
              </a:rPr>
              <a:t>()</a:t>
            </a:r>
            <a:r>
              <a:rPr lang="en-US" sz="2000" dirty="0" smtClean="0">
                <a:latin typeface="Gill Sans MT" panose="020B0502020104020203" pitchFamily="34" charset="0"/>
              </a:rPr>
              <a:t>;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Q. Why Use </a:t>
            </a:r>
            <a:r>
              <a:rPr lang="en-US" sz="2400" b="1" dirty="0" err="1" smtClean="0">
                <a:solidFill>
                  <a:srgbClr val="FF0000"/>
                </a:solidFill>
              </a:rPr>
              <a:t>e.preventDefault</a:t>
            </a:r>
            <a:r>
              <a:rPr lang="en-US" sz="2400" b="1" dirty="0" smtClean="0">
                <a:solidFill>
                  <a:srgbClr val="FF0000"/>
                </a:solidFill>
              </a:rPr>
              <a:t>()?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latin typeface="Gill Sans MT" panose="020B0502020104020203" pitchFamily="34" charset="0"/>
              </a:rPr>
              <a:t>By default, some HTML elements have predefined behaviors:</a:t>
            </a:r>
            <a:endParaRPr lang="en-US" sz="2000" b="1" dirty="0" smtClean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 smtClean="0">
                <a:latin typeface="Gill Sans MT" panose="020B0502020104020203" pitchFamily="34" charset="0"/>
              </a:rPr>
              <a:t>Forms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&lt;form&gt;</a:t>
            </a:r>
            <a:r>
              <a:rPr lang="en-US" sz="2000" b="1" dirty="0" smtClean="0">
                <a:latin typeface="Gill Sans MT" panose="020B0502020104020203" pitchFamily="34" charset="0"/>
              </a:rPr>
              <a:t>) </a:t>
            </a:r>
            <a:r>
              <a:rPr lang="en-US" sz="2000" dirty="0" smtClean="0">
                <a:latin typeface="Gill Sans MT" panose="020B0502020104020203" pitchFamily="34" charset="0"/>
              </a:rPr>
              <a:t>– Refresh the page on submission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000" b="1" dirty="0" smtClean="0">
                <a:latin typeface="Gill Sans MT" panose="020B0502020104020203" pitchFamily="34" charset="0"/>
              </a:rPr>
              <a:t>Links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&lt;a&gt;</a:t>
            </a:r>
            <a:r>
              <a:rPr lang="en-US" sz="2000" b="1" dirty="0" smtClean="0">
                <a:latin typeface="Gill Sans MT" panose="020B0502020104020203" pitchFamily="34" charset="0"/>
              </a:rPr>
              <a:t>) </a:t>
            </a:r>
            <a:r>
              <a:rPr lang="en-US" sz="2000" dirty="0" smtClean="0">
                <a:latin typeface="Gill Sans MT" panose="020B0502020104020203" pitchFamily="34" charset="0"/>
              </a:rPr>
              <a:t>– navigate to another page</a:t>
            </a:r>
          </a:p>
        </p:txBody>
      </p:sp>
    </p:spTree>
    <p:extLst>
      <p:ext uri="{BB962C8B-B14F-4D97-AF65-F5344CB8AC3E}">
        <p14:creationId xmlns:p14="http://schemas.microsoft.com/office/powerpoint/2010/main" val="198805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States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States is used to </a:t>
            </a:r>
            <a:r>
              <a:rPr lang="en-US" sz="2000" b="1" dirty="0" smtClean="0">
                <a:latin typeface="Gill Sans MT" panose="020B0502020104020203" pitchFamily="34" charset="0"/>
              </a:rPr>
              <a:t>store</a:t>
            </a:r>
            <a:r>
              <a:rPr lang="en-US" sz="2000" dirty="0" smtClean="0">
                <a:latin typeface="Gill Sans MT" panose="020B0502020104020203" pitchFamily="34" charset="0"/>
              </a:rPr>
              <a:t> and </a:t>
            </a:r>
            <a:r>
              <a:rPr lang="en-US" sz="2000" b="1" dirty="0" smtClean="0">
                <a:latin typeface="Gill Sans MT" panose="020B0502020104020203" pitchFamily="34" charset="0"/>
              </a:rPr>
              <a:t>manage</a:t>
            </a:r>
            <a:r>
              <a:rPr lang="en-US" sz="2000" dirty="0" smtClean="0">
                <a:latin typeface="Gill Sans MT" panose="020B0502020104020203" pitchFamily="34" charset="0"/>
              </a:rPr>
              <a:t> the component-specific data in react.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useState</a:t>
            </a:r>
            <a:r>
              <a:rPr lang="en-US" sz="2000" dirty="0" smtClean="0">
                <a:latin typeface="Gill Sans MT" panose="020B0502020104020203" pitchFamily="34" charset="0"/>
              </a:rPr>
              <a:t> – It is a hook in react </a:t>
            </a:r>
            <a:r>
              <a:rPr lang="en-US" sz="2000" dirty="0" err="1" smtClean="0">
                <a:latin typeface="Gill Sans MT" panose="020B0502020104020203" pitchFamily="34" charset="0"/>
              </a:rPr>
              <a:t>js</a:t>
            </a:r>
            <a:r>
              <a:rPr lang="en-US" sz="2000" dirty="0" smtClean="0">
                <a:latin typeface="Gill Sans MT" panose="020B0502020104020203" pitchFamily="34" charset="0"/>
              </a:rPr>
              <a:t> which will handle state management in function based component.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78" y="2984242"/>
            <a:ext cx="7868748" cy="22672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3549" y="5302888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tate</a:t>
            </a:r>
            <a:r>
              <a:rPr lang="en-US" sz="2000" b="1" dirty="0" smtClean="0"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– Holds the current value or initial value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setState</a:t>
            </a:r>
            <a:r>
              <a:rPr lang="en-US" sz="2000" dirty="0" smtClean="0">
                <a:latin typeface="Gill Sans MT" panose="020B0502020104020203" pitchFamily="34" charset="0"/>
              </a:rPr>
              <a:t> – It is a function which will update the current value</a:t>
            </a:r>
          </a:p>
        </p:txBody>
      </p:sp>
    </p:spTree>
    <p:extLst>
      <p:ext uri="{BB962C8B-B14F-4D97-AF65-F5344CB8AC3E}">
        <p14:creationId xmlns:p14="http://schemas.microsoft.com/office/powerpoint/2010/main" val="81702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Conditional Rendering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Conditional Rendering, in react means </a:t>
            </a:r>
            <a:r>
              <a:rPr lang="en-US" sz="2000" b="1" dirty="0" smtClean="0">
                <a:latin typeface="Gill Sans MT" panose="020B0502020104020203" pitchFamily="34" charset="0"/>
              </a:rPr>
              <a:t>showing different UI elements based on a condition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Instead of rendering everything at once, React </a:t>
            </a:r>
            <a:r>
              <a:rPr lang="en-US" sz="2000" b="1" dirty="0">
                <a:latin typeface="Gill Sans MT" panose="020B0502020104020203" pitchFamily="34" charset="0"/>
              </a:rPr>
              <a:t>dynamically</a:t>
            </a:r>
            <a:r>
              <a:rPr lang="en-US" sz="2000" dirty="0">
                <a:latin typeface="Gill Sans MT" panose="020B0502020104020203" pitchFamily="34" charset="0"/>
              </a:rPr>
              <a:t> decides what to render.</a:t>
            </a:r>
            <a:r>
              <a:rPr lang="en-US" sz="2000" dirty="0" smtClean="0">
                <a:latin typeface="Gill Sans MT" panose="020B0502020104020203" pitchFamily="34" charset="0"/>
              </a:rPr>
              <a:t> 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20" y="3192519"/>
            <a:ext cx="10478962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1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2924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Conditional Rendering By Using if-else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230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If-else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cannot be </a:t>
            </a:r>
            <a:r>
              <a:rPr lang="en-US" sz="2000" dirty="0" smtClean="0">
                <a:latin typeface="Gill Sans MT" panose="020B0502020104020203" pitchFamily="34" charset="0"/>
              </a:rPr>
              <a:t>used inside JSX.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works outside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return() </a:t>
            </a:r>
            <a:r>
              <a:rPr lang="en-US" sz="2000" dirty="0" smtClean="0">
                <a:latin typeface="Gill Sans MT" panose="020B0502020104020203" pitchFamily="34" charset="0"/>
              </a:rPr>
              <a:t>statement of the component.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1" y="2982014"/>
            <a:ext cx="11650701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2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. Conditional Rendering By Using Ternary Operator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ternary operator is used as a </a:t>
            </a:r>
            <a:r>
              <a:rPr lang="en-US" sz="2000" b="1" dirty="0" smtClean="0">
                <a:latin typeface="Gill Sans MT" panose="020B0502020104020203" pitchFamily="34" charset="0"/>
              </a:rPr>
              <a:t>shorter syntax </a:t>
            </a:r>
            <a:r>
              <a:rPr lang="en-US" sz="2000" dirty="0" smtClean="0">
                <a:latin typeface="Gill Sans MT" panose="020B0502020104020203" pitchFamily="34" charset="0"/>
              </a:rPr>
              <a:t>for the if-else statement.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It works inside the </a:t>
            </a:r>
            <a:r>
              <a:rPr lang="en-US" sz="2000" b="1" dirty="0" smtClean="0">
                <a:latin typeface="Gill Sans MT" panose="020B0502020104020203" pitchFamily="34" charset="0"/>
              </a:rPr>
              <a:t>JSX</a:t>
            </a:r>
            <a:r>
              <a:rPr lang="en-US" sz="2000" dirty="0" smtClean="0">
                <a:latin typeface="Gill Sans MT" panose="020B0502020104020203" pitchFamily="34" charset="0"/>
              </a:rPr>
              <a:t>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463" y="3304997"/>
            <a:ext cx="8602275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912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7950" y="1212979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Without React.js vs With React.js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363844" y="1319348"/>
            <a:ext cx="5579756" cy="524567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Without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In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traditional JavaScript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, every UI update directly modifies the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Real DOM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. The problem is that the DOM is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slow.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And DOM manipulation was very expensive.</a:t>
            </a: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06" y="4048462"/>
            <a:ext cx="5378231" cy="214796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440967" y="1319348"/>
            <a:ext cx="5530209" cy="52456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 With react.js?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React does not update the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Real DOM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directly.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Instead of it uses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virtual dom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Keeps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UI fast and smooth, even in large applications.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713" y="4154741"/>
            <a:ext cx="5184716" cy="193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5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3. Conditional Rendering By Using Short-Circuit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283896"/>
            <a:ext cx="112001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Short Circuit (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&amp;&amp;</a:t>
            </a:r>
            <a:r>
              <a:rPr lang="en-US" sz="2000" dirty="0" smtClean="0">
                <a:latin typeface="Gill Sans MT" panose="020B0502020104020203" pitchFamily="34" charset="0"/>
              </a:rPr>
              <a:t>)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AND Operator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 short-circuit operator works from </a:t>
            </a:r>
            <a:r>
              <a:rPr lang="en-US" sz="2000" b="1" dirty="0" smtClean="0">
                <a:latin typeface="Gill Sans MT" panose="020B0502020104020203" pitchFamily="34" charset="0"/>
              </a:rPr>
              <a:t>left to right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It works inside the </a:t>
            </a:r>
            <a:r>
              <a:rPr lang="en-US" sz="2000" b="1" dirty="0">
                <a:latin typeface="Gill Sans MT" panose="020B0502020104020203" pitchFamily="34" charset="0"/>
              </a:rPr>
              <a:t>JSX</a:t>
            </a:r>
            <a:r>
              <a:rPr lang="en-US" sz="2000" dirty="0">
                <a:latin typeface="Gill Sans MT" panose="020B0502020104020203" pitchFamily="34" charset="0"/>
              </a:rPr>
              <a:t> (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{ }</a:t>
            </a:r>
            <a:r>
              <a:rPr lang="en-US" sz="2000" dirty="0">
                <a:latin typeface="Gill Sans MT" panose="020B0502020104020203" pitchFamily="34" charset="0"/>
              </a:rPr>
              <a:t>).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352" y="3192519"/>
            <a:ext cx="8288400" cy="34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9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Styling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react, you can style the components by using CSS.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There are 2 ways you can provide the styling in react: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835" y="3209239"/>
            <a:ext cx="8659433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3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283896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1. Inline Styling in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1517594"/>
            <a:ext cx="1120010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Inline styles in React are written as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Javascript Objects </a:t>
            </a:r>
            <a:r>
              <a:rPr lang="en-US" sz="2000" dirty="0" smtClean="0">
                <a:latin typeface="Gill Sans MT" panose="020B0502020104020203" pitchFamily="34" charset="0"/>
              </a:rPr>
              <a:t>inside the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style</a:t>
            </a:r>
            <a:r>
              <a:rPr lang="en-US" sz="2000" dirty="0" smtClean="0">
                <a:latin typeface="Gill Sans MT" panose="020B0502020104020203" pitchFamily="34" charset="0"/>
              </a:rPr>
              <a:t> attribute.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Javascript object means key and value pair. 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Key</a:t>
            </a:r>
            <a:r>
              <a:rPr lang="en-US" sz="2000" dirty="0" smtClean="0">
                <a:latin typeface="Gill Sans MT" panose="020B0502020104020203" pitchFamily="34" charset="0"/>
              </a:rPr>
              <a:t>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propertyName</a:t>
            </a:r>
            <a:r>
              <a:rPr lang="en-US" sz="2000" dirty="0" smtClean="0">
                <a:latin typeface="Gill Sans MT" panose="020B0502020104020203" pitchFamily="34" charset="0"/>
              </a:rPr>
              <a:t> (</a:t>
            </a:r>
            <a:r>
              <a:rPr lang="en-US" sz="2000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camelCase</a:t>
            </a:r>
            <a:r>
              <a:rPr lang="en-US" sz="2000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convention</a:t>
            </a:r>
            <a:r>
              <a:rPr lang="en-US" sz="2000" dirty="0" smtClean="0">
                <a:latin typeface="Gill Sans MT" panose="020B0502020104020203" pitchFamily="34" charset="0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latin typeface="Gill Sans MT" panose="020B0502020104020203" pitchFamily="34" charset="0"/>
              </a:rPr>
              <a:t>Value</a:t>
            </a:r>
            <a:r>
              <a:rPr lang="en-US" sz="2000" dirty="0" smtClean="0">
                <a:latin typeface="Gill Sans MT" panose="020B0502020104020203" pitchFamily="34" charset="0"/>
              </a:rPr>
              <a:t> –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“value” </a:t>
            </a:r>
            <a:r>
              <a:rPr lang="en-US" sz="2000" dirty="0" smtClean="0">
                <a:latin typeface="Gill Sans MT" panose="020B0502020104020203" pitchFamily="34" charset="0"/>
              </a:rPr>
              <a:t>(In String)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52" y="4213579"/>
            <a:ext cx="11368999" cy="221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02557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2. 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Installation for Tailwind CSS for React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500" y="1517594"/>
            <a:ext cx="112001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First close your project (terminate the project in terminal by clicking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ctrl+c</a:t>
            </a:r>
            <a:r>
              <a:rPr lang="en-US" sz="2000" dirty="0" smtClean="0">
                <a:latin typeface="Gill Sans MT" panose="020B0502020104020203" pitchFamily="34" charset="0"/>
              </a:rPr>
              <a:t> – then type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y</a:t>
            </a:r>
            <a:r>
              <a:rPr lang="en-US" sz="2000" dirty="0" smtClean="0">
                <a:latin typeface="Gill Sans MT" panose="020B0502020104020203" pitchFamily="34" charset="0"/>
              </a:rPr>
              <a:t> and hit enter)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Go to </a:t>
            </a:r>
            <a:r>
              <a:rPr lang="en-US" sz="2000" dirty="0">
                <a:latin typeface="Gill Sans MT" panose="020B0502020104020203" pitchFamily="34" charset="0"/>
              </a:rPr>
              <a:t>this website - </a:t>
            </a:r>
            <a:r>
              <a:rPr lang="en-US" sz="2000" dirty="0">
                <a:latin typeface="Gill Sans MT" panose="020B0502020104020203" pitchFamily="34" charset="0"/>
                <a:hlinkClick r:id="rId2"/>
              </a:rPr>
              <a:t>https://</a:t>
            </a:r>
            <a:r>
              <a:rPr lang="en-US" sz="2000" dirty="0" smtClean="0">
                <a:latin typeface="Gill Sans MT" panose="020B0502020104020203" pitchFamily="34" charset="0"/>
                <a:hlinkClick r:id="rId2"/>
              </a:rPr>
              <a:t>tailwindcss.com/docs/installation/using-vite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You will see this type of UI.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207" y="2994922"/>
            <a:ext cx="6721447" cy="339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5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Step-1: Copy the first command 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961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first command and open new terminal - Command prompt – and paste the command and hit enter.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7" y="2602367"/>
            <a:ext cx="11088249" cy="17091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04" y="4700363"/>
            <a:ext cx="11052293" cy="16602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77856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Step-2: Copy the 2</a:t>
            </a:r>
            <a:r>
              <a:rPr lang="en-US" sz="3600" b="1" baseline="30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nd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import statement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Copy the 2</a:t>
            </a:r>
            <a:r>
              <a:rPr lang="en-US" sz="2000" baseline="30000" dirty="0" smtClean="0">
                <a:latin typeface="Gill Sans MT" panose="020B0502020104020203" pitchFamily="34" charset="0"/>
              </a:rPr>
              <a:t>nd</a:t>
            </a:r>
            <a:r>
              <a:rPr lang="en-US" sz="2000" dirty="0" smtClean="0">
                <a:latin typeface="Gill Sans MT" panose="020B0502020104020203" pitchFamily="34" charset="0"/>
              </a:rPr>
              <a:t> import statement only - </a:t>
            </a:r>
            <a:r>
              <a:rPr lang="en-US" b="1" dirty="0">
                <a:solidFill>
                  <a:srgbClr val="0070C0"/>
                </a:solidFill>
              </a:rPr>
              <a:t>import </a:t>
            </a:r>
            <a:r>
              <a:rPr lang="en-US" b="1" dirty="0" err="1">
                <a:solidFill>
                  <a:srgbClr val="0070C0"/>
                </a:solidFill>
              </a:rPr>
              <a:t>tailwindcss</a:t>
            </a:r>
            <a:r>
              <a:rPr lang="en-US" b="1" dirty="0">
                <a:solidFill>
                  <a:srgbClr val="0070C0"/>
                </a:solidFill>
              </a:rPr>
              <a:t> from '@</a:t>
            </a:r>
            <a:r>
              <a:rPr lang="en-US" b="1" dirty="0" err="1" smtClean="0">
                <a:solidFill>
                  <a:srgbClr val="0070C0"/>
                </a:solidFill>
              </a:rPr>
              <a:t>tailwindcss</a:t>
            </a:r>
            <a:r>
              <a:rPr lang="en-US" b="1" dirty="0" smtClean="0">
                <a:solidFill>
                  <a:srgbClr val="0070C0"/>
                </a:solidFill>
              </a:rPr>
              <a:t>/</a:t>
            </a:r>
            <a:r>
              <a:rPr lang="en-US" b="1" dirty="0" err="1" smtClean="0">
                <a:solidFill>
                  <a:srgbClr val="0070C0"/>
                </a:solidFill>
              </a:rPr>
              <a:t>vite</a:t>
            </a:r>
            <a:r>
              <a:rPr lang="en-US" b="1" dirty="0" smtClean="0">
                <a:solidFill>
                  <a:srgbClr val="0070C0"/>
                </a:solidFill>
              </a:rPr>
              <a:t>‘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Then go to vs code you will see file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vite.config.js </a:t>
            </a:r>
            <a:r>
              <a:rPr lang="en-US" sz="2000" dirty="0" smtClean="0">
                <a:latin typeface="Gill Sans MT" panose="020B0502020104020203" pitchFamily="34" charset="0"/>
              </a:rPr>
              <a:t>at the last of the project.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file paste that import statement in the line no-3.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67" y="3023363"/>
            <a:ext cx="2316606" cy="34907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26367" y="6231050"/>
            <a:ext cx="1884784" cy="35636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180" y="3396695"/>
            <a:ext cx="6195817" cy="300959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5691677" y="4376057"/>
            <a:ext cx="8397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21218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Step-3: Copy the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copy the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</a:t>
            </a:r>
            <a:r>
              <a:rPr lang="en-US" sz="2000" dirty="0" smtClean="0">
                <a:latin typeface="Gill Sans MT" panose="020B0502020104020203" pitchFamily="34" charset="0"/>
              </a:rPr>
              <a:t>from the plugins option.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that go to vs code,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vite.config.js</a:t>
            </a:r>
            <a:r>
              <a:rPr lang="en-US" sz="2000" dirty="0" smtClean="0">
                <a:latin typeface="Gill Sans MT" panose="020B0502020104020203" pitchFamily="34" charset="0"/>
              </a:rPr>
              <a:t> – inside you can see already react is their provide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one comma </a:t>
            </a:r>
            <a:r>
              <a:rPr lang="en-US" sz="2000" dirty="0" smtClean="0">
                <a:latin typeface="Gill Sans MT" panose="020B0502020104020203" pitchFamily="34" charset="0"/>
              </a:rPr>
              <a:t>(,) and paste that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tailwindcss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() </a:t>
            </a:r>
            <a:r>
              <a:rPr lang="en-US" sz="2000" dirty="0" smtClean="0">
                <a:latin typeface="Gill Sans MT" panose="020B0502020104020203" pitchFamily="34" charset="0"/>
              </a:rPr>
              <a:t>their itself.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378034"/>
            <a:ext cx="5531409" cy="2686864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4077477" y="4870580"/>
            <a:ext cx="121298" cy="6531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170" y="3412171"/>
            <a:ext cx="5816271" cy="2686864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10061806" y="5104985"/>
            <a:ext cx="121298" cy="6531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548465" y="4304336"/>
            <a:ext cx="590938" cy="250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3340359" y="3248180"/>
            <a:ext cx="1558212" cy="3720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Before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219427" y="3177609"/>
            <a:ext cx="1558212" cy="3720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0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Step-4: Copy the 3</a:t>
            </a:r>
            <a:r>
              <a:rPr lang="en-US" sz="3600" b="1" baseline="30000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rd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command and paste in global.css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create one file inside the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src</a:t>
            </a:r>
            <a:r>
              <a:rPr lang="en-US" sz="2000" dirty="0" smtClean="0">
                <a:latin typeface="Gill Sans MT" panose="020B0502020104020203" pitchFamily="34" charset="0"/>
              </a:rPr>
              <a:t> folder. – filename - 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global.css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Inside that paste the 3</a:t>
            </a:r>
            <a:r>
              <a:rPr lang="en-US" sz="2000" baseline="30000" dirty="0" smtClean="0">
                <a:latin typeface="Gill Sans MT" panose="020B0502020104020203" pitchFamily="34" charset="0"/>
              </a:rPr>
              <a:t>rd</a:t>
            </a:r>
            <a:r>
              <a:rPr lang="en-US" sz="2000" dirty="0" smtClean="0">
                <a:latin typeface="Gill Sans MT" panose="020B0502020104020203" pitchFamily="34" charset="0"/>
              </a:rPr>
              <a:t> command - </a:t>
            </a:r>
            <a:r>
              <a:rPr lang="en-US" b="1" dirty="0">
                <a:solidFill>
                  <a:srgbClr val="0070C0"/>
                </a:solidFill>
              </a:rPr>
              <a:t>@import "</a:t>
            </a:r>
            <a:r>
              <a:rPr lang="en-US" b="1" dirty="0" err="1">
                <a:solidFill>
                  <a:srgbClr val="0070C0"/>
                </a:solidFill>
              </a:rPr>
              <a:t>tailwindcss</a:t>
            </a:r>
            <a:r>
              <a:rPr lang="en-US" b="1" dirty="0">
                <a:solidFill>
                  <a:srgbClr val="0070C0"/>
                </a:solidFill>
              </a:rPr>
              <a:t>";</a:t>
            </a:r>
            <a:endParaRPr lang="en-US" sz="2000" b="1" dirty="0" smtClean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363" y="2869854"/>
            <a:ext cx="5799073" cy="362027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995126" y="4323631"/>
            <a:ext cx="1884784" cy="35636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648937" y="3719186"/>
            <a:ext cx="251923" cy="6997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4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Step-5: Now import that global.css in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main.jsx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import that global.css file import inside the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main.jsx</a:t>
            </a:r>
            <a:r>
              <a:rPr lang="en-US" sz="2000" b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 smtClean="0">
                <a:latin typeface="Gill Sans MT" panose="020B0502020104020203" pitchFamily="34" charset="0"/>
              </a:rPr>
              <a:t>file.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Or you can type exact same import statement inside your code in line-4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7" y="2767853"/>
            <a:ext cx="10633373" cy="3865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749040" y="4069084"/>
            <a:ext cx="2560320" cy="33019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529840" y="4234182"/>
            <a:ext cx="1117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08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Step-6: Finally run the react project – </a:t>
            </a:r>
            <a:r>
              <a:rPr lang="en-US" sz="36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run dev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Tailwind installation done for your system.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Now just run the react project in terminal – command prompt – </a:t>
            </a:r>
            <a:r>
              <a:rPr lang="en-US" sz="2000" b="1" dirty="0" err="1" smtClean="0">
                <a:solidFill>
                  <a:srgbClr val="0070C0"/>
                </a:solidFill>
                <a:latin typeface="Gill Sans MT" panose="020B0502020104020203" pitchFamily="34" charset="0"/>
              </a:rPr>
              <a:t>npm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 run dev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link in the browser that it done.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3023363"/>
            <a:ext cx="6322671" cy="35393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833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Gill Sans MT" panose="020B0502020104020203" pitchFamily="34" charset="0"/>
              </a:rPr>
              <a:t>Prerequisites for Learning React.js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499" y="1319348"/>
            <a:ext cx="11424039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HTML, CSS,  JAVASCRIPT:</a:t>
            </a:r>
            <a:endParaRPr lang="en-US" sz="24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HTML (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Hyper Text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Markup Language)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– The structure of a webpage (e.g., headings, buttons, forms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).</a:t>
            </a: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CSS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(Cascading Style Sheets)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– Used for styling the webpage (e.g., colors, layouts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).</a:t>
            </a:r>
          </a:p>
          <a:p>
            <a:pPr marL="797814" lvl="1" indent="-514350" algn="just">
              <a:buFont typeface="+mj-lt"/>
              <a:buAutoNum type="romanLcPeriod"/>
            </a:pP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JavaScript </a:t>
            </a:r>
            <a:r>
              <a:rPr lang="en-US" sz="2000" b="1" dirty="0">
                <a:solidFill>
                  <a:srgbClr val="0070C0"/>
                </a:solidFill>
                <a:latin typeface="Gill Sans MT" panose="020B0502020104020203" pitchFamily="34" charset="0"/>
              </a:rPr>
              <a:t>(ES6+)</a:t>
            </a:r>
            <a:r>
              <a:rPr lang="en-US" sz="2000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–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Arrow functions, let and </a:t>
            </a:r>
            <a:r>
              <a:rPr lang="en-US" sz="2000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const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 variables, template literals, destructuring (arrays &amp; objects), spread and rest, modules (import/export), events, and event handling.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05" y="4288225"/>
            <a:ext cx="5344271" cy="22767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686" y="4288225"/>
            <a:ext cx="2199597" cy="2199597"/>
          </a:xfrm>
          <a:prstGeom prst="rect">
            <a:avLst/>
          </a:prstGeom>
        </p:spPr>
      </p:pic>
      <p:sp>
        <p:nvSpPr>
          <p:cNvPr id="5" name="Equal 4"/>
          <p:cNvSpPr/>
          <p:nvPr/>
        </p:nvSpPr>
        <p:spPr>
          <a:xfrm>
            <a:off x="6372808" y="4913437"/>
            <a:ext cx="1530220" cy="1026367"/>
          </a:xfrm>
          <a:prstGeom prst="mathEqual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69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If your are getting error like </a:t>
            </a:r>
            <a:r>
              <a:rPr lang="en-US" sz="2000" b="1" dirty="0" err="1" smtClean="0">
                <a:solidFill>
                  <a:srgbClr val="FF0000"/>
                </a:solidFill>
                <a:latin typeface="Gill Sans MT" panose="020B0502020104020203" pitchFamily="34" charset="0"/>
              </a:rPr>
              <a:t>lightningcss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 module not found.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Type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Microsoft redistribute package </a:t>
            </a:r>
            <a:r>
              <a:rPr lang="en-US" sz="2000" dirty="0" smtClean="0">
                <a:latin typeface="Gill Sans MT" panose="020B0502020104020203" pitchFamily="34" charset="0"/>
              </a:rPr>
              <a:t>in any browser and click on the first link.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985888"/>
            <a:ext cx="11181581" cy="331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0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Next thing just scroll the page you will see this type of one box.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In the terminal, just check what it the version error coming and it may be asking like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x64</a:t>
            </a:r>
            <a:r>
              <a:rPr lang="en-US" sz="2000" dirty="0" smtClean="0">
                <a:latin typeface="Gill Sans MT" panose="020B0502020104020203" pitchFamily="34" charset="0"/>
              </a:rPr>
              <a:t> or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x86</a:t>
            </a:r>
            <a:r>
              <a:rPr lang="en-US" sz="2000" dirty="0" smtClean="0">
                <a:latin typeface="Gill Sans MT" panose="020B0502020104020203" pitchFamily="34" charset="0"/>
              </a:rPr>
              <a:t> according that just click on the link and download that package in your system.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0" y="3229518"/>
            <a:ext cx="7708062" cy="349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07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4500" y="37462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841" y="1339880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4500" y="357906"/>
            <a:ext cx="11558202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For those who are getting errors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572" y="1546035"/>
            <a:ext cx="112001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</a:t>
            </a:r>
            <a:r>
              <a:rPr lang="en-US" sz="2000" dirty="0" smtClean="0">
                <a:latin typeface="Gill Sans MT" panose="020B0502020104020203" pitchFamily="34" charset="0"/>
              </a:rPr>
              <a:t>downloading just check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 agree </a:t>
            </a:r>
            <a:r>
              <a:rPr lang="en-US" sz="2000" dirty="0" smtClean="0">
                <a:latin typeface="Gill Sans MT" panose="020B0502020104020203" pitchFamily="34" charset="0"/>
              </a:rPr>
              <a:t>and click on the </a:t>
            </a:r>
            <a:r>
              <a:rPr lang="en-US" sz="20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install</a:t>
            </a:r>
            <a:r>
              <a:rPr lang="en-US" sz="2000" dirty="0" smtClean="0">
                <a:latin typeface="Gill Sans MT" panose="020B0502020104020203" pitchFamily="34" charset="0"/>
              </a:rPr>
              <a:t> button.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After the completion of installation just </a:t>
            </a:r>
            <a:r>
              <a:rPr lang="en-US" sz="2000" b="1" dirty="0" smtClean="0">
                <a:solidFill>
                  <a:srgbClr val="FF0000"/>
                </a:solidFill>
                <a:latin typeface="Gill Sans MT" panose="020B0502020104020203" pitchFamily="34" charset="0"/>
              </a:rPr>
              <a:t>restart your laptop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Open the vs code and run the react project now that error will not come.</a:t>
            </a:r>
            <a:endParaRPr lang="en-US" sz="2000" dirty="0" smtClean="0">
              <a:latin typeface="Gill Sans MT" panose="020B05020201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369" t="3881" r="2714" b="5451"/>
          <a:stretch/>
        </p:blipFill>
        <p:spPr>
          <a:xfrm>
            <a:off x="3048000" y="3210560"/>
            <a:ext cx="5588000" cy="334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99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Library vs Framework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444499" y="1319348"/>
            <a:ext cx="11210545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Library?</a:t>
            </a:r>
            <a:endParaRPr lang="en-US" sz="24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library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is a collection of reusable functions or components that developers can use as needed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React is 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UI library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that helps build components but does not dictate how the whole application should be structured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algn="just"/>
            <a:r>
              <a:rPr lang="en-US" sz="2400" b="1" dirty="0">
                <a:solidFill>
                  <a:srgbClr val="0070C0"/>
                </a:solidFill>
                <a:latin typeface="Gill Sans MT" panose="020B0502020104020203" pitchFamily="34" charset="0"/>
              </a:rPr>
              <a:t>Q. What is </a:t>
            </a:r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Framework?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framework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is a full-fledged system that provides rules and structure for building an entire application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It controls the architecture, routing, and state management (e.g., Angular, Vue.js).</a:t>
            </a:r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7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96841" y="1209251"/>
            <a:ext cx="11905861" cy="5458408"/>
          </a:xfrm>
          <a:prstGeom prst="roundRect">
            <a:avLst>
              <a:gd name="adj" fmla="val 2308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SPA vs MPA</a:t>
            </a:r>
            <a:endParaRPr lang="en-US" sz="36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quarter" idx="13"/>
          </p:nvPr>
        </p:nvSpPr>
        <p:spPr>
          <a:xfrm>
            <a:off x="173912" y="1315620"/>
            <a:ext cx="5732790" cy="524567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SPA?</a:t>
            </a:r>
            <a:endParaRPr lang="en-US" sz="2400" b="1" dirty="0">
              <a:solidFill>
                <a:srgbClr val="0070C0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 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SPA stands for </a:t>
            </a:r>
            <a:r>
              <a:rPr lang="en-US" sz="2000" b="1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single-page application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Loads a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single HTML page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and updates content dynamically without reloading the page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Faster after the first load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, as only necessary data is updated</a:t>
            </a:r>
            <a:r>
              <a:rPr lang="en-US" sz="200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Uses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client-side routing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(React Router) to switch views without reloading.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Examples: </a:t>
            </a:r>
            <a:r>
              <a:rPr lang="en-US" sz="2000" b="1" dirty="0">
                <a:solidFill>
                  <a:schemeClr val="tx1"/>
                </a:solidFill>
                <a:latin typeface="Gill Sans MT" panose="020B0502020104020203" pitchFamily="34" charset="0"/>
              </a:rPr>
              <a:t>Gmail, Facebook, Twitter, Netflix, YouTube Web App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.</a:t>
            </a:r>
            <a:endParaRPr lang="en-US" sz="2000" dirty="0" smtClean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088307" y="1315620"/>
            <a:ext cx="5732790" cy="52456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b="1" dirty="0" smtClean="0">
                <a:solidFill>
                  <a:srgbClr val="0070C0"/>
                </a:solidFill>
                <a:latin typeface="Gill Sans MT" panose="020B0502020104020203" pitchFamily="34" charset="0"/>
              </a:rPr>
              <a:t>Q. What is MPA?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A MPA stands for </a:t>
            </a:r>
            <a:r>
              <a:rPr lang="en-US" sz="2000" b="1" dirty="0">
                <a:latin typeface="Gill Sans MT" panose="020B0502020104020203" pitchFamily="34" charset="0"/>
              </a:rPr>
              <a:t>Multi-page applications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Each page is a </a:t>
            </a:r>
            <a:r>
              <a:rPr lang="en-US" sz="2000" b="1" dirty="0">
                <a:latin typeface="Gill Sans MT" panose="020B0502020104020203" pitchFamily="34" charset="0"/>
              </a:rPr>
              <a:t>separate HTML file</a:t>
            </a:r>
            <a:r>
              <a:rPr lang="en-US" sz="2000" dirty="0">
                <a:latin typeface="Gill Sans MT" panose="020B0502020104020203" pitchFamily="34" charset="0"/>
              </a:rPr>
              <a:t>, making navigation slower.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dirty="0">
                <a:latin typeface="Gill Sans MT" panose="020B0502020104020203" pitchFamily="34" charset="0"/>
              </a:rPr>
              <a:t>Slower performance</a:t>
            </a:r>
            <a:r>
              <a:rPr lang="en-US" sz="2000" dirty="0">
                <a:latin typeface="Gill Sans MT" panose="020B0502020104020203" pitchFamily="34" charset="0"/>
              </a:rPr>
              <a:t>, as the browser loads everything again on each page change.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Every new page request </a:t>
            </a:r>
            <a:r>
              <a:rPr lang="en-US" sz="2000" b="1" dirty="0">
                <a:latin typeface="Gill Sans MT" panose="020B0502020104020203" pitchFamily="34" charset="0"/>
              </a:rPr>
              <a:t>reloads the entire page from the server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Uses </a:t>
            </a:r>
            <a:r>
              <a:rPr lang="en-US" sz="2000" b="1" dirty="0">
                <a:latin typeface="Gill Sans MT" panose="020B0502020104020203" pitchFamily="34" charset="0"/>
              </a:rPr>
              <a:t>server-side routing</a:t>
            </a:r>
            <a:r>
              <a:rPr lang="en-US" sz="2000" dirty="0">
                <a:latin typeface="Gill Sans MT" panose="020B0502020104020203" pitchFamily="34" charset="0"/>
              </a:rPr>
              <a:t> (URLs trigger full-page reloads).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Gill Sans MT" panose="020B0502020104020203" pitchFamily="34" charset="0"/>
              </a:rPr>
              <a:t>Examples</a:t>
            </a:r>
            <a:r>
              <a:rPr lang="en-US" sz="2000" dirty="0">
                <a:latin typeface="Gill Sans MT" panose="020B0502020104020203" pitchFamily="34" charset="0"/>
              </a:rPr>
              <a:t>: </a:t>
            </a:r>
            <a:r>
              <a:rPr lang="en-US" sz="2000" b="1" dirty="0">
                <a:latin typeface="Gill Sans MT" panose="020B0502020104020203" pitchFamily="34" charset="0"/>
              </a:rPr>
              <a:t>Amazon, Wikipedia, News Websites, Banking Portals</a:t>
            </a:r>
            <a:r>
              <a:rPr lang="en-US" sz="2000" dirty="0">
                <a:latin typeface="Gill Sans MT" panose="020B0502020104020203" pitchFamily="34" charset="0"/>
              </a:rPr>
              <a:t>.</a:t>
            </a:r>
            <a:endParaRPr lang="en-US" sz="2000" b="1" dirty="0">
              <a:latin typeface="Gill Sans MT" panose="020B0502020104020203" pitchFamily="34" charset="0"/>
            </a:endParaRPr>
          </a:p>
          <a:p>
            <a:pPr algn="just"/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280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lcomeDoc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F3D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889724_Win32" id="{A47D2243-58B7-4EA1-AC61-F4DDB07AC155}" vid="{5B84BEAD-BCA6-42F5-9270-6ECA397995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EFEE82-03DD-4F90-81E2-2AF29E1D81FB}">
  <ds:schemaRefs>
    <ds:schemaRef ds:uri="http://schemas.microsoft.com/office/2006/metadata/properties"/>
    <ds:schemaRef ds:uri="230e9df3-be65-4c73-a93b-d1236ebd677e"/>
    <ds:schemaRef ds:uri="http://purl.org/dc/terms/"/>
    <ds:schemaRef ds:uri="http://schemas.microsoft.com/sharepoint/v3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FB6FBE4-5ACD-4115-9139-635E82C3D3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C6F549-03FF-4828-9BD8-8F40C0A2B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3474</Words>
  <Application>Microsoft Office PowerPoint</Application>
  <PresentationFormat>Widescreen</PresentationFormat>
  <Paragraphs>411</Paragraphs>
  <Slides>72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8" baseType="lpstr">
      <vt:lpstr>Arial</vt:lpstr>
      <vt:lpstr>Calibri</vt:lpstr>
      <vt:lpstr>Gill Sans MT</vt:lpstr>
      <vt:lpstr>Segoe UI</vt:lpstr>
      <vt:lpstr>Wingdings</vt:lpstr>
      <vt:lpstr>WelcomeDoc</vt:lpstr>
      <vt:lpstr>PowerPoint Presentation</vt:lpstr>
      <vt:lpstr>React.js</vt:lpstr>
      <vt:lpstr>Introduction to React js</vt:lpstr>
      <vt:lpstr>History to React js</vt:lpstr>
      <vt:lpstr>Why do we need React js</vt:lpstr>
      <vt:lpstr>Without React.js vs With React.js</vt:lpstr>
      <vt:lpstr>Prerequisites for Learning React.js</vt:lpstr>
      <vt:lpstr>Library vs Framework</vt:lpstr>
      <vt:lpstr>SPA vs MPA</vt:lpstr>
      <vt:lpstr>Characteristics of React js</vt:lpstr>
      <vt:lpstr>1. Component-Based Architecture</vt:lpstr>
      <vt:lpstr>2.  Virtual DOM</vt:lpstr>
      <vt:lpstr>3. JSX</vt:lpstr>
      <vt:lpstr>4. One Way Data Binding</vt:lpstr>
      <vt:lpstr>5. Declarative UI</vt:lpstr>
      <vt:lpstr>React js Applications</vt:lpstr>
      <vt:lpstr>Installing React.js with Vite</vt:lpstr>
      <vt:lpstr>Step-1: Install Node.js</vt:lpstr>
      <vt:lpstr>Step-2: Create a New Folder (name-Reactjs)</vt:lpstr>
      <vt:lpstr>Step-3: Open this folder inside the vs code</vt:lpstr>
      <vt:lpstr>Step-4: Run the following command in cmd</vt:lpstr>
      <vt:lpstr>Step-5:  Packages and Project Name</vt:lpstr>
      <vt:lpstr>Step-5:  Select a framework </vt:lpstr>
      <vt:lpstr>Step-5:  Select a variant</vt:lpstr>
      <vt:lpstr>Step-6: 3 commands will be created</vt:lpstr>
      <vt:lpstr>Step-7: Use first command</vt:lpstr>
      <vt:lpstr>Step-8: Use second command</vt:lpstr>
      <vt:lpstr>Step-9: Use third and last command</vt:lpstr>
      <vt:lpstr>Step-10: Copy the link and Paste into browser</vt:lpstr>
      <vt:lpstr>Congratulations you have created first react project</vt:lpstr>
      <vt:lpstr>React.js</vt:lpstr>
      <vt:lpstr>React Folder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React.js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2022-05-26T06:44:04Z</dcterms:created>
  <dcterms:modified xsi:type="dcterms:W3CDTF">2025-03-19T11:10:15Z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